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61" r:id="rId3"/>
    <p:sldId id="338" r:id="rId4"/>
    <p:sldId id="262" r:id="rId5"/>
    <p:sldId id="272" r:id="rId6"/>
    <p:sldId id="273" r:id="rId7"/>
    <p:sldId id="274" r:id="rId8"/>
    <p:sldId id="275" r:id="rId9"/>
    <p:sldId id="265" r:id="rId10"/>
    <p:sldId id="277" r:id="rId11"/>
    <p:sldId id="278" r:id="rId12"/>
    <p:sldId id="266" r:id="rId13"/>
    <p:sldId id="263" r:id="rId14"/>
    <p:sldId id="339" r:id="rId15"/>
    <p:sldId id="345" r:id="rId16"/>
    <p:sldId id="343" r:id="rId17"/>
    <p:sldId id="344" r:id="rId18"/>
    <p:sldId id="342" r:id="rId19"/>
    <p:sldId id="346" r:id="rId20"/>
    <p:sldId id="267" r:id="rId21"/>
    <p:sldId id="269" r:id="rId22"/>
    <p:sldId id="347" r:id="rId23"/>
    <p:sldId id="348" r:id="rId24"/>
    <p:sldId id="350" r:id="rId25"/>
    <p:sldId id="351" r:id="rId26"/>
    <p:sldId id="352" r:id="rId27"/>
    <p:sldId id="353" r:id="rId28"/>
    <p:sldId id="283" r:id="rId29"/>
    <p:sldId id="284" r:id="rId30"/>
    <p:sldId id="285" r:id="rId31"/>
    <p:sldId id="279" r:id="rId32"/>
    <p:sldId id="280" r:id="rId33"/>
    <p:sldId id="354" r:id="rId34"/>
    <p:sldId id="287" r:id="rId35"/>
    <p:sldId id="288" r:id="rId36"/>
    <p:sldId id="289" r:id="rId37"/>
    <p:sldId id="290" r:id="rId38"/>
    <p:sldId id="292" r:id="rId39"/>
    <p:sldId id="293" r:id="rId40"/>
    <p:sldId id="294" r:id="rId41"/>
    <p:sldId id="295" r:id="rId42"/>
    <p:sldId id="296" r:id="rId43"/>
    <p:sldId id="300" r:id="rId44"/>
    <p:sldId id="356" r:id="rId45"/>
    <p:sldId id="357" r:id="rId46"/>
    <p:sldId id="358" r:id="rId47"/>
    <p:sldId id="359" r:id="rId48"/>
    <p:sldId id="299" r:id="rId49"/>
    <p:sldId id="355" r:id="rId50"/>
    <p:sldId id="304" r:id="rId51"/>
    <p:sldId id="360" r:id="rId52"/>
    <p:sldId id="305" r:id="rId53"/>
    <p:sldId id="361" r:id="rId54"/>
    <p:sldId id="306" r:id="rId55"/>
    <p:sldId id="301" r:id="rId56"/>
    <p:sldId id="308" r:id="rId57"/>
    <p:sldId id="309" r:id="rId58"/>
    <p:sldId id="310" r:id="rId59"/>
    <p:sldId id="311" r:id="rId60"/>
    <p:sldId id="312" r:id="rId61"/>
    <p:sldId id="315" r:id="rId62"/>
    <p:sldId id="317" r:id="rId63"/>
    <p:sldId id="314" r:id="rId64"/>
    <p:sldId id="316" r:id="rId65"/>
    <p:sldId id="319" r:id="rId66"/>
    <p:sldId id="318" r:id="rId67"/>
    <p:sldId id="320" r:id="rId68"/>
    <p:sldId id="324" r:id="rId69"/>
    <p:sldId id="321" r:id="rId70"/>
    <p:sldId id="322" r:id="rId71"/>
    <p:sldId id="323" r:id="rId72"/>
    <p:sldId id="325" r:id="rId73"/>
    <p:sldId id="328" r:id="rId74"/>
    <p:sldId id="327" r:id="rId75"/>
    <p:sldId id="326" r:id="rId76"/>
    <p:sldId id="330" r:id="rId77"/>
    <p:sldId id="329" r:id="rId78"/>
    <p:sldId id="331" r:id="rId79"/>
    <p:sldId id="332" r:id="rId80"/>
    <p:sldId id="333" r:id="rId81"/>
    <p:sldId id="334" r:id="rId82"/>
    <p:sldId id="340" r:id="rId83"/>
    <p:sldId id="335" r:id="rId84"/>
    <p:sldId id="336" r:id="rId85"/>
    <p:sldId id="341" r:id="rId86"/>
    <p:sldId id="362" r:id="rId87"/>
    <p:sldId id="260"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9"/>
    <p:restoredTop sz="91838"/>
  </p:normalViewPr>
  <p:slideViewPr>
    <p:cSldViewPr snapToGrid="0" snapToObjects="1">
      <p:cViewPr varScale="1">
        <p:scale>
          <a:sx n="91" d="100"/>
          <a:sy n="91"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cs-CZ"/>
              <a:t>Kliknutím lze upravit styl.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dirty="0"/>
          </a:p>
        </p:txBody>
      </p:sp>
      <p:sp>
        <p:nvSpPr>
          <p:cNvPr id="4" name="Date Placeholder 3"/>
          <p:cNvSpPr>
            <a:spLocks noGrp="1"/>
          </p:cNvSpPr>
          <p:nvPr>
            <p:ph type="dt" sz="half" idx="10"/>
          </p:nvPr>
        </p:nvSpPr>
        <p:spPr/>
        <p:txBody>
          <a:bodyPr/>
          <a:lstStyle/>
          <a:p>
            <a:fld id="{1995612A-1574-9845-9221-570C1DD5C6F2}" type="datetimeFigureOut">
              <a:rPr lang="cs-CZ" smtClean="0"/>
              <a:t>02.04.2020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1311332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Po kliknutí můžete upravovat styly textu v předloze.
Druhá úroveň
Třetí úroveň
Čtvrtá úroveň
Pátá úroveň</a:t>
            </a:r>
            <a:endParaRPr lang="en-US" dirty="0"/>
          </a:p>
        </p:txBody>
      </p:sp>
      <p:sp>
        <p:nvSpPr>
          <p:cNvPr id="4" name="Date Placeholder 3"/>
          <p:cNvSpPr>
            <a:spLocks noGrp="1"/>
          </p:cNvSpPr>
          <p:nvPr>
            <p:ph type="dt" sz="half" idx="10"/>
          </p:nvPr>
        </p:nvSpPr>
        <p:spPr/>
        <p:txBody>
          <a:bodyPr/>
          <a:lstStyle/>
          <a:p>
            <a:fld id="{1995612A-1574-9845-9221-570C1DD5C6F2}" type="datetimeFigureOut">
              <a:rPr lang="cs-CZ" smtClean="0"/>
              <a:t>02.04.2020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411266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cs-CZ"/>
              <a:t>Po kliknutí můžete upravovat styly textu v předloze.
Druhá úroveň
Třetí úroveň
Čtvrtá úroveň
Pátá úroveň</a:t>
            </a:r>
            <a:endParaRPr lang="en-US" dirty="0"/>
          </a:p>
        </p:txBody>
      </p:sp>
      <p:sp>
        <p:nvSpPr>
          <p:cNvPr id="4" name="Date Placeholder 3"/>
          <p:cNvSpPr>
            <a:spLocks noGrp="1"/>
          </p:cNvSpPr>
          <p:nvPr>
            <p:ph type="dt" sz="half" idx="10"/>
          </p:nvPr>
        </p:nvSpPr>
        <p:spPr/>
        <p:txBody>
          <a:bodyPr/>
          <a:lstStyle/>
          <a:p>
            <a:fld id="{1995612A-1574-9845-9221-570C1DD5C6F2}" type="datetimeFigureOut">
              <a:rPr lang="cs-CZ" smtClean="0"/>
              <a:t>02.04.2020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415771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Po kliknutí můžete upravovat styly textu v předloze.
Druhá úroveň
Třetí úroveň
Čtvrtá úroveň
Pátá úroveň</a:t>
            </a:r>
            <a:endParaRPr lang="en-US" dirty="0"/>
          </a:p>
        </p:txBody>
      </p:sp>
      <p:sp>
        <p:nvSpPr>
          <p:cNvPr id="4" name="Date Placeholder 3"/>
          <p:cNvSpPr>
            <a:spLocks noGrp="1"/>
          </p:cNvSpPr>
          <p:nvPr>
            <p:ph type="dt" sz="half" idx="10"/>
          </p:nvPr>
        </p:nvSpPr>
        <p:spPr/>
        <p:txBody>
          <a:bodyPr/>
          <a:lstStyle/>
          <a:p>
            <a:fld id="{1995612A-1574-9845-9221-570C1DD5C6F2}" type="datetimeFigureOut">
              <a:rPr lang="cs-CZ" smtClean="0"/>
              <a:t>02.04.2020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53950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cs-CZ"/>
              <a:t>Kliknutím lze upravit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
Druhá úroveň
Třetí úroveň
Čtvrtá úroveň
Pátá úroveň</a:t>
            </a:r>
            <a:endParaRPr lang="en-US" dirty="0"/>
          </a:p>
        </p:txBody>
      </p:sp>
      <p:sp>
        <p:nvSpPr>
          <p:cNvPr id="4" name="Date Placeholder 3"/>
          <p:cNvSpPr>
            <a:spLocks noGrp="1"/>
          </p:cNvSpPr>
          <p:nvPr>
            <p:ph type="dt" sz="half" idx="10"/>
          </p:nvPr>
        </p:nvSpPr>
        <p:spPr/>
        <p:txBody>
          <a:bodyPr/>
          <a:lstStyle/>
          <a:p>
            <a:fld id="{1995612A-1574-9845-9221-570C1DD5C6F2}" type="datetimeFigureOut">
              <a:rPr lang="cs-CZ" smtClean="0"/>
              <a:t>02.04.2020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188941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cs-CZ"/>
              <a:t>Po kliknutí můžete upravovat styly textu v předloze.
Druhá úroveň
Třetí úroveň
Čtvrtá úroveň
Pátá úroveň</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cs-CZ"/>
              <a:t>Po kliknutí můžete upravovat styly textu v předloze.
Druhá úroveň
Třetí úroveň
Čtvrtá úroveň
Pátá úroveň</a:t>
            </a:r>
            <a:endParaRPr lang="en-US" dirty="0"/>
          </a:p>
        </p:txBody>
      </p:sp>
      <p:sp>
        <p:nvSpPr>
          <p:cNvPr id="5" name="Date Placeholder 4"/>
          <p:cNvSpPr>
            <a:spLocks noGrp="1"/>
          </p:cNvSpPr>
          <p:nvPr>
            <p:ph type="dt" sz="half" idx="10"/>
          </p:nvPr>
        </p:nvSpPr>
        <p:spPr/>
        <p:txBody>
          <a:bodyPr/>
          <a:lstStyle/>
          <a:p>
            <a:fld id="{1995612A-1574-9845-9221-570C1DD5C6F2}" type="datetimeFigureOut">
              <a:rPr lang="cs-CZ" smtClean="0"/>
              <a:t>02.04.2020</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65556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cs-CZ"/>
              <a:t>Kliknutím lze upravit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
Druhá úroveň
Třetí úroveň
Čtvrtá úroveň
Pátá úroveň</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cs-CZ"/>
              <a:t>Po kliknutí můžete upravovat styly textu v předloze.
Druhá úroveň
Třetí úroveň
Čtvrtá úroveň
Pátá úroveň</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
Druhá úroveň
Třetí úroveň
Čtvrtá úroveň
Pátá úroveň</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cs-CZ"/>
              <a:t>Po kliknutí můžete upravovat styly textu v předloze.
Druhá úroveň
Třetí úroveň
Čtvrtá úroveň
Pátá úroveň</a:t>
            </a:r>
            <a:endParaRPr lang="en-US" dirty="0"/>
          </a:p>
        </p:txBody>
      </p:sp>
      <p:sp>
        <p:nvSpPr>
          <p:cNvPr id="7" name="Date Placeholder 6"/>
          <p:cNvSpPr>
            <a:spLocks noGrp="1"/>
          </p:cNvSpPr>
          <p:nvPr>
            <p:ph type="dt" sz="half" idx="10"/>
          </p:nvPr>
        </p:nvSpPr>
        <p:spPr/>
        <p:txBody>
          <a:bodyPr/>
          <a:lstStyle/>
          <a:p>
            <a:fld id="{1995612A-1574-9845-9221-570C1DD5C6F2}" type="datetimeFigureOut">
              <a:rPr lang="cs-CZ" smtClean="0"/>
              <a:t>02.04.2020</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70463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1995612A-1574-9845-9221-570C1DD5C6F2}" type="datetimeFigureOut">
              <a:rPr lang="cs-CZ" smtClean="0"/>
              <a:t>02.04.2020</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4098073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5612A-1574-9845-9221-570C1DD5C6F2}" type="datetimeFigureOut">
              <a:rPr lang="cs-CZ" smtClean="0"/>
              <a:t>02.04.2020</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77380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
Druhá úroveň
Třetí úroveň
Čtvrtá úroveň
Pátá úroveň</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
Druhá úroveň
Třetí úroveň
Čtvrtá úroveň
Pátá úroveň</a:t>
            </a:r>
            <a:endParaRPr lang="en-US" dirty="0"/>
          </a:p>
        </p:txBody>
      </p:sp>
      <p:sp>
        <p:nvSpPr>
          <p:cNvPr id="5" name="Date Placeholder 4"/>
          <p:cNvSpPr>
            <a:spLocks noGrp="1"/>
          </p:cNvSpPr>
          <p:nvPr>
            <p:ph type="dt" sz="half" idx="10"/>
          </p:nvPr>
        </p:nvSpPr>
        <p:spPr/>
        <p:txBody>
          <a:bodyPr/>
          <a:lstStyle/>
          <a:p>
            <a:fld id="{1995612A-1574-9845-9221-570C1DD5C6F2}" type="datetimeFigureOut">
              <a:rPr lang="cs-CZ" smtClean="0"/>
              <a:t>02.04.2020</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795164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
Druhá úroveň
Třetí úroveň
Čtvrtá úroveň
Pátá úroveň</a:t>
            </a:r>
            <a:endParaRPr lang="en-US" dirty="0"/>
          </a:p>
        </p:txBody>
      </p:sp>
      <p:sp>
        <p:nvSpPr>
          <p:cNvPr id="5" name="Date Placeholder 4"/>
          <p:cNvSpPr>
            <a:spLocks noGrp="1"/>
          </p:cNvSpPr>
          <p:nvPr>
            <p:ph type="dt" sz="half" idx="10"/>
          </p:nvPr>
        </p:nvSpPr>
        <p:spPr/>
        <p:txBody>
          <a:bodyPr/>
          <a:lstStyle/>
          <a:p>
            <a:fld id="{1995612A-1574-9845-9221-570C1DD5C6F2}" type="datetimeFigureOut">
              <a:rPr lang="cs-CZ" smtClean="0"/>
              <a:t>02.04.2020</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7D3703F0-C08B-624A-A34F-C1B683C9D11F}" type="slidenum">
              <a:rPr lang="cs-CZ" smtClean="0"/>
              <a:t>‹#›</a:t>
            </a:fld>
            <a:endParaRPr lang="cs-CZ"/>
          </a:p>
        </p:txBody>
      </p:sp>
    </p:spTree>
    <p:extLst>
      <p:ext uri="{BB962C8B-B14F-4D97-AF65-F5344CB8AC3E}">
        <p14:creationId xmlns:p14="http://schemas.microsoft.com/office/powerpoint/2010/main" val="45867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cs-CZ"/>
              <a:t>Po kliknutí můžete upravovat styly textu v předloze.
Druhá úroveň
Třetí úroveň
Čtvrtá úroveň
Pátá úroveň</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5612A-1574-9845-9221-570C1DD5C6F2}" type="datetimeFigureOut">
              <a:rPr lang="cs-CZ" smtClean="0"/>
              <a:t>02.04.2020</a:t>
            </a:fld>
            <a:endParaRPr lang="cs-C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703F0-C08B-624A-A34F-C1B683C9D11F}" type="slidenum">
              <a:rPr lang="cs-CZ" smtClean="0"/>
              <a:t>‹#›</a:t>
            </a:fld>
            <a:endParaRPr lang="cs-CZ"/>
          </a:p>
        </p:txBody>
      </p:sp>
    </p:spTree>
    <p:extLst>
      <p:ext uri="{BB962C8B-B14F-4D97-AF65-F5344CB8AC3E}">
        <p14:creationId xmlns:p14="http://schemas.microsoft.com/office/powerpoint/2010/main" val="3377461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chefriends.org/index.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lternativeto.net/software/xampp/"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127.0.0.1:8080/index.ph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127.0.0.1:8080/index.ph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localhost:8888/MAMP/?language=English"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localhost:8888/oulehl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8888/phpMyAdmin/server_status_monitor.php"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php.net/manual/en/book.pdo.ph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mysqltutorial.org/php-querying-data-from-mysql-table/" TargetMode="External"/><Relationship Id="rId2" Type="http://schemas.openxmlformats.org/officeDocument/2006/relationships/hyperlink" Target="https://www.php.net/manual/en/pdo.connections.php"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php.net/manual/en/class.pdoexception.php" TargetMode="External"/><Relationship Id="rId2" Type="http://schemas.openxmlformats.org/officeDocument/2006/relationships/hyperlink" Target="https://www.php.net/manual/en/pdo.setattribute.php"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aiza.io/en/projects/new"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914400" y="2391508"/>
            <a:ext cx="7772400" cy="3042138"/>
          </a:xfrm>
        </p:spPr>
        <p:txBody>
          <a:bodyPr>
            <a:normAutofit/>
          </a:bodyPr>
          <a:lstStyle/>
          <a:p>
            <a:r>
              <a:rPr lang="cs-CZ" sz="4300" dirty="0"/>
              <a:t>Technologie www</a:t>
            </a:r>
            <a:br>
              <a:rPr lang="cs-CZ" sz="4300" dirty="0"/>
            </a:br>
            <a:br>
              <a:rPr lang="cs-CZ" sz="4300" dirty="0"/>
            </a:br>
            <a:br>
              <a:rPr lang="cs-CZ" sz="4300" dirty="0"/>
            </a:br>
            <a:r>
              <a:rPr lang="cs-CZ" sz="4300"/>
              <a:t>Cvičení </a:t>
            </a:r>
            <a:r>
              <a:rPr lang="cs-CZ" sz="4300" dirty="0"/>
              <a:t>9</a:t>
            </a:r>
            <a:r>
              <a:rPr lang="cs-CZ" sz="4300"/>
              <a:t> </a:t>
            </a:r>
            <a:r>
              <a:rPr lang="cs-CZ" sz="4300" dirty="0"/>
              <a:t>– A4TEW</a:t>
            </a:r>
          </a:p>
        </p:txBody>
      </p:sp>
      <p:sp>
        <p:nvSpPr>
          <p:cNvPr id="3" name="Podnadpis 2"/>
          <p:cNvSpPr>
            <a:spLocks noGrp="1"/>
          </p:cNvSpPr>
          <p:nvPr>
            <p:ph type="subTitle" idx="1"/>
          </p:nvPr>
        </p:nvSpPr>
        <p:spPr>
          <a:xfrm>
            <a:off x="1143000" y="5882054"/>
            <a:ext cx="6858000" cy="624254"/>
          </a:xfrm>
        </p:spPr>
        <p:txBody>
          <a:bodyPr/>
          <a:lstStyle/>
          <a:p>
            <a:r>
              <a:rPr lang="cs-CZ" dirty="0"/>
              <a:t>Milan Oulehla</a:t>
            </a:r>
          </a:p>
        </p:txBody>
      </p:sp>
      <p:pic>
        <p:nvPicPr>
          <p:cNvPr id="4" name="Obráze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9484" y="617032"/>
            <a:ext cx="1569200" cy="1569200"/>
          </a:xfrm>
          <a:prstGeom prst="rect">
            <a:avLst/>
          </a:prstGeom>
        </p:spPr>
      </p:pic>
    </p:spTree>
    <p:extLst>
      <p:ext uri="{BB962C8B-B14F-4D97-AF65-F5344CB8AC3E}">
        <p14:creationId xmlns:p14="http://schemas.microsoft.com/office/powerpoint/2010/main" val="92306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CDEA24-BD6E-8A4A-9F88-352DA2AB527C}"/>
              </a:ext>
            </a:extLst>
          </p:cNvPr>
          <p:cNvSpPr>
            <a:spLocks noGrp="1"/>
          </p:cNvSpPr>
          <p:nvPr>
            <p:ph type="title"/>
          </p:nvPr>
        </p:nvSpPr>
        <p:spPr/>
        <p:txBody>
          <a:bodyPr/>
          <a:lstStyle/>
          <a:p>
            <a:r>
              <a:rPr lang="cs-CZ" dirty="0"/>
              <a:t>Nástroje pro vývoj PHP: MAMP</a:t>
            </a:r>
          </a:p>
        </p:txBody>
      </p:sp>
      <p:sp>
        <p:nvSpPr>
          <p:cNvPr id="3" name="Zástupný obsah 2">
            <a:extLst>
              <a:ext uri="{FF2B5EF4-FFF2-40B4-BE49-F238E27FC236}">
                <a16:creationId xmlns:a16="http://schemas.microsoft.com/office/drawing/2014/main" id="{AC1DF39D-83D2-3A41-908C-820519EED864}"/>
              </a:ext>
            </a:extLst>
          </p:cNvPr>
          <p:cNvSpPr>
            <a:spLocks noGrp="1"/>
          </p:cNvSpPr>
          <p:nvPr>
            <p:ph idx="1"/>
          </p:nvPr>
        </p:nvSpPr>
        <p:spPr/>
        <p:txBody>
          <a:bodyPr>
            <a:normAutofit/>
          </a:bodyPr>
          <a:lstStyle/>
          <a:p>
            <a:pPr marL="0" indent="0">
              <a:buNone/>
            </a:pPr>
            <a:r>
              <a:rPr lang="en" sz="3200" b="1" u="sng" dirty="0"/>
              <a:t>What is MAMP I.</a:t>
            </a:r>
          </a:p>
          <a:p>
            <a:pPr marL="0" indent="0">
              <a:buNone/>
            </a:pPr>
            <a:endParaRPr lang="en" sz="3200" dirty="0"/>
          </a:p>
          <a:p>
            <a:pPr marL="0" indent="0">
              <a:buNone/>
            </a:pPr>
            <a:r>
              <a:rPr lang="en" sz="3200" dirty="0"/>
              <a:t>MAMP installs a local server environment in a matter of seconds on your macOS or Windows computer. MAMP comes free of charge, and is easily installed. MAMP will not compromise any existing Apache installation already running on your system. </a:t>
            </a:r>
            <a:endParaRPr lang="cs-CZ" sz="3200" dirty="0"/>
          </a:p>
        </p:txBody>
      </p:sp>
    </p:spTree>
    <p:extLst>
      <p:ext uri="{BB962C8B-B14F-4D97-AF65-F5344CB8AC3E}">
        <p14:creationId xmlns:p14="http://schemas.microsoft.com/office/powerpoint/2010/main" val="418168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CDEA24-BD6E-8A4A-9F88-352DA2AB527C}"/>
              </a:ext>
            </a:extLst>
          </p:cNvPr>
          <p:cNvSpPr>
            <a:spLocks noGrp="1"/>
          </p:cNvSpPr>
          <p:nvPr>
            <p:ph type="title"/>
          </p:nvPr>
        </p:nvSpPr>
        <p:spPr/>
        <p:txBody>
          <a:bodyPr/>
          <a:lstStyle/>
          <a:p>
            <a:r>
              <a:rPr lang="cs-CZ" dirty="0"/>
              <a:t>Nástroje pro vývoj PHP: MAMP</a:t>
            </a:r>
          </a:p>
        </p:txBody>
      </p:sp>
      <p:sp>
        <p:nvSpPr>
          <p:cNvPr id="3" name="Zástupný obsah 2">
            <a:extLst>
              <a:ext uri="{FF2B5EF4-FFF2-40B4-BE49-F238E27FC236}">
                <a16:creationId xmlns:a16="http://schemas.microsoft.com/office/drawing/2014/main" id="{AC1DF39D-83D2-3A41-908C-820519EED864}"/>
              </a:ext>
            </a:extLst>
          </p:cNvPr>
          <p:cNvSpPr>
            <a:spLocks noGrp="1"/>
          </p:cNvSpPr>
          <p:nvPr>
            <p:ph idx="1"/>
          </p:nvPr>
        </p:nvSpPr>
        <p:spPr/>
        <p:txBody>
          <a:bodyPr>
            <a:normAutofit/>
          </a:bodyPr>
          <a:lstStyle/>
          <a:p>
            <a:pPr marL="0" indent="0">
              <a:buNone/>
            </a:pPr>
            <a:r>
              <a:rPr lang="en" sz="3200" b="1" u="sng" dirty="0"/>
              <a:t>What is MAMP II.</a:t>
            </a:r>
            <a:endParaRPr lang="en" sz="3200" dirty="0"/>
          </a:p>
          <a:p>
            <a:pPr marL="0" indent="0">
              <a:buNone/>
            </a:pPr>
            <a:endParaRPr lang="en" sz="3200" dirty="0"/>
          </a:p>
          <a:p>
            <a:pPr marL="0" indent="0">
              <a:buNone/>
            </a:pPr>
            <a:r>
              <a:rPr lang="en" sz="3200" dirty="0"/>
              <a:t>You can install Apache, PHP and MySQL without starting a script or having to change any configuration files! Furthermore, if MAMP is no longer needed, just delete the MAMP folder and everything returns to its original state (i.e. MAMP does not modify any of the "normal" system).</a:t>
            </a:r>
            <a:endParaRPr lang="cs-CZ" sz="3200" dirty="0"/>
          </a:p>
        </p:txBody>
      </p:sp>
    </p:spTree>
    <p:extLst>
      <p:ext uri="{BB962C8B-B14F-4D97-AF65-F5344CB8AC3E}">
        <p14:creationId xmlns:p14="http://schemas.microsoft.com/office/powerpoint/2010/main" val="4488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p:txBody>
          <a:bodyPr>
            <a:normAutofit/>
          </a:bodyPr>
          <a:lstStyle/>
          <a:p>
            <a:pPr algn="ctr"/>
            <a:r>
              <a:rPr lang="cs-CZ" sz="3600" dirty="0"/>
              <a:t>Nástroje pro vývoj PHP:</a:t>
            </a:r>
            <a:br>
              <a:rPr lang="cs-CZ" sz="3600" dirty="0"/>
            </a:br>
            <a:r>
              <a:rPr lang="cs-CZ" sz="3600" dirty="0"/>
              <a:t>XAMPP a jeho alternativy</a:t>
            </a:r>
          </a:p>
        </p:txBody>
      </p:sp>
      <p:pic>
        <p:nvPicPr>
          <p:cNvPr id="4" name="Zástupný obsah 3">
            <a:extLst>
              <a:ext uri="{FF2B5EF4-FFF2-40B4-BE49-F238E27FC236}">
                <a16:creationId xmlns:a16="http://schemas.microsoft.com/office/drawing/2014/main" id="{C0E93894-5E47-764E-AC45-1F19E39BF461}"/>
              </a:ext>
            </a:extLst>
          </p:cNvPr>
          <p:cNvPicPr>
            <a:picLocks noGrp="1" noChangeAspect="1"/>
          </p:cNvPicPr>
          <p:nvPr>
            <p:ph idx="1"/>
          </p:nvPr>
        </p:nvPicPr>
        <p:blipFill>
          <a:blip r:embed="rId2"/>
          <a:stretch>
            <a:fillRect/>
          </a:stretch>
        </p:blipFill>
        <p:spPr>
          <a:xfrm>
            <a:off x="628650" y="2075906"/>
            <a:ext cx="7886700" cy="4202574"/>
          </a:xfrm>
          <a:prstGeom prst="rect">
            <a:avLst/>
          </a:prstGeom>
        </p:spPr>
      </p:pic>
      <p:sp>
        <p:nvSpPr>
          <p:cNvPr id="5" name="Obdélník 4">
            <a:extLst>
              <a:ext uri="{FF2B5EF4-FFF2-40B4-BE49-F238E27FC236}">
                <a16:creationId xmlns:a16="http://schemas.microsoft.com/office/drawing/2014/main" id="{8CA3F3F3-2882-9448-AEF3-397C19D0E0FE}"/>
              </a:ext>
            </a:extLst>
          </p:cNvPr>
          <p:cNvSpPr/>
          <p:nvPr/>
        </p:nvSpPr>
        <p:spPr>
          <a:xfrm>
            <a:off x="0" y="1552686"/>
            <a:ext cx="9144000" cy="523220"/>
          </a:xfrm>
          <a:prstGeom prst="rect">
            <a:avLst/>
          </a:prstGeom>
        </p:spPr>
        <p:txBody>
          <a:bodyPr wrap="square">
            <a:spAutoFit/>
          </a:bodyPr>
          <a:lstStyle/>
          <a:p>
            <a:pPr algn="ctr"/>
            <a:r>
              <a:rPr lang="cs-CZ" sz="2800" dirty="0">
                <a:hlinkClick r:id="rId3"/>
              </a:rPr>
              <a:t>https://www.apachefriends.org/index.html</a:t>
            </a:r>
            <a:endParaRPr lang="cs-CZ" sz="2800" dirty="0"/>
          </a:p>
        </p:txBody>
      </p:sp>
      <p:sp>
        <p:nvSpPr>
          <p:cNvPr id="6" name="Obdélník 5">
            <a:extLst>
              <a:ext uri="{FF2B5EF4-FFF2-40B4-BE49-F238E27FC236}">
                <a16:creationId xmlns:a16="http://schemas.microsoft.com/office/drawing/2014/main" id="{7B67C0B1-E477-0740-A303-F1FC67E22584}"/>
              </a:ext>
            </a:extLst>
          </p:cNvPr>
          <p:cNvSpPr/>
          <p:nvPr/>
        </p:nvSpPr>
        <p:spPr>
          <a:xfrm>
            <a:off x="0" y="6334780"/>
            <a:ext cx="9144000" cy="523220"/>
          </a:xfrm>
          <a:prstGeom prst="rect">
            <a:avLst/>
          </a:prstGeom>
        </p:spPr>
        <p:txBody>
          <a:bodyPr wrap="square">
            <a:spAutoFit/>
          </a:bodyPr>
          <a:lstStyle/>
          <a:p>
            <a:pPr algn="ctr"/>
            <a:r>
              <a:rPr lang="cs-CZ" sz="2800" dirty="0">
                <a:hlinkClick r:id="rId4"/>
              </a:rPr>
              <a:t>https://alternativeto.net/software/xampp/</a:t>
            </a:r>
            <a:endParaRPr lang="cs-CZ" sz="2800" dirty="0"/>
          </a:p>
        </p:txBody>
      </p:sp>
    </p:spTree>
    <p:extLst>
      <p:ext uri="{BB962C8B-B14F-4D97-AF65-F5344CB8AC3E}">
        <p14:creationId xmlns:p14="http://schemas.microsoft.com/office/powerpoint/2010/main" val="88247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78CA1A-B027-0D4C-92B0-99F3CA97AF18}"/>
              </a:ext>
            </a:extLst>
          </p:cNvPr>
          <p:cNvSpPr>
            <a:spLocks noGrp="1"/>
          </p:cNvSpPr>
          <p:nvPr>
            <p:ph type="title"/>
          </p:nvPr>
        </p:nvSpPr>
        <p:spPr/>
        <p:txBody>
          <a:bodyPr/>
          <a:lstStyle/>
          <a:p>
            <a:r>
              <a:rPr lang="cs-CZ" dirty="0"/>
              <a:t>Jak snadno vyvíjet PHP na macOS</a:t>
            </a:r>
          </a:p>
        </p:txBody>
      </p:sp>
      <p:sp>
        <p:nvSpPr>
          <p:cNvPr id="3" name="Zástupný obsah 2">
            <a:extLst>
              <a:ext uri="{FF2B5EF4-FFF2-40B4-BE49-F238E27FC236}">
                <a16:creationId xmlns:a16="http://schemas.microsoft.com/office/drawing/2014/main" id="{3FA97C8A-89D4-894A-9D26-7CD84C2574FA}"/>
              </a:ext>
            </a:extLst>
          </p:cNvPr>
          <p:cNvSpPr>
            <a:spLocks noGrp="1"/>
          </p:cNvSpPr>
          <p:nvPr>
            <p:ph idx="1"/>
          </p:nvPr>
        </p:nvSpPr>
        <p:spPr/>
        <p:txBody>
          <a:bodyPr/>
          <a:lstStyle/>
          <a:p>
            <a:pPr marL="0" indent="0">
              <a:buNone/>
            </a:pPr>
            <a:r>
              <a:rPr lang="cs-CZ" dirty="0"/>
              <a:t>&gt; cd /Users/student/CV9/php </a:t>
            </a:r>
          </a:p>
          <a:p>
            <a:pPr marL="0" indent="0">
              <a:buNone/>
            </a:pPr>
            <a:r>
              <a:rPr lang="cs-CZ" dirty="0"/>
              <a:t>&gt; php -S 127.0.0.1:8080</a:t>
            </a:r>
          </a:p>
          <a:p>
            <a:pPr marL="0" indent="0">
              <a:buNone/>
            </a:pPr>
            <a:endParaRPr lang="cs-CZ" dirty="0"/>
          </a:p>
          <a:p>
            <a:pPr marL="0" indent="0">
              <a:buNone/>
            </a:pPr>
            <a:r>
              <a:rPr lang="cs-CZ" dirty="0">
                <a:hlinkClick r:id="rId2"/>
              </a:rPr>
              <a:t>http://127.0.0.1:8080/index.php</a:t>
            </a:r>
            <a:endParaRPr lang="cs-CZ" dirty="0"/>
          </a:p>
          <a:p>
            <a:pPr marL="0" indent="0">
              <a:buNone/>
            </a:pPr>
            <a:endParaRPr lang="cs-CZ" dirty="0"/>
          </a:p>
          <a:p>
            <a:endParaRPr lang="cs-CZ" dirty="0"/>
          </a:p>
        </p:txBody>
      </p:sp>
    </p:spTree>
    <p:extLst>
      <p:ext uri="{BB962C8B-B14F-4D97-AF65-F5344CB8AC3E}">
        <p14:creationId xmlns:p14="http://schemas.microsoft.com/office/powerpoint/2010/main" val="217311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BA84F04-F435-2747-91D4-0FF1875F671E}"/>
              </a:ext>
            </a:extLst>
          </p:cNvPr>
          <p:cNvSpPr>
            <a:spLocks noGrp="1"/>
          </p:cNvSpPr>
          <p:nvPr>
            <p:ph type="title"/>
          </p:nvPr>
        </p:nvSpPr>
        <p:spPr/>
        <p:txBody>
          <a:bodyPr/>
          <a:lstStyle/>
          <a:p>
            <a:r>
              <a:rPr lang="cs-CZ" dirty="0"/>
              <a:t>Jazyk PHP</a:t>
            </a:r>
          </a:p>
        </p:txBody>
      </p:sp>
      <p:sp>
        <p:nvSpPr>
          <p:cNvPr id="3" name="Zástupný obsah 2">
            <a:extLst>
              <a:ext uri="{FF2B5EF4-FFF2-40B4-BE49-F238E27FC236}">
                <a16:creationId xmlns:a16="http://schemas.microsoft.com/office/drawing/2014/main" id="{08C923F5-42A8-E542-81F6-EFEB5E71C5AA}"/>
              </a:ext>
            </a:extLst>
          </p:cNvPr>
          <p:cNvSpPr>
            <a:spLocks noGrp="1"/>
          </p:cNvSpPr>
          <p:nvPr>
            <p:ph idx="1"/>
          </p:nvPr>
        </p:nvSpPr>
        <p:spPr/>
        <p:txBody>
          <a:bodyPr>
            <a:normAutofit/>
          </a:bodyPr>
          <a:lstStyle/>
          <a:p>
            <a:pPr marL="0" indent="0" algn="ctr">
              <a:buNone/>
            </a:pPr>
            <a:endParaRPr lang="cs-CZ" sz="3200" dirty="0"/>
          </a:p>
          <a:p>
            <a:pPr marL="0" indent="0" algn="ctr">
              <a:buNone/>
            </a:pPr>
            <a:endParaRPr lang="cs-CZ" sz="3200" dirty="0"/>
          </a:p>
          <a:p>
            <a:pPr marL="0" indent="0" algn="ctr">
              <a:buNone/>
            </a:pPr>
            <a:r>
              <a:rPr lang="cs-CZ" sz="3200" dirty="0"/>
              <a:t>Problematika je vysvětlena v:</a:t>
            </a:r>
          </a:p>
          <a:p>
            <a:pPr marL="0" indent="0" algn="ctr">
              <a:buNone/>
            </a:pPr>
            <a:r>
              <a:rPr lang="cs-CZ" sz="3200" dirty="0"/>
              <a:t>2-Zaklady_php.txt</a:t>
            </a:r>
          </a:p>
        </p:txBody>
      </p:sp>
    </p:spTree>
    <p:extLst>
      <p:ext uri="{BB962C8B-B14F-4D97-AF65-F5344CB8AC3E}">
        <p14:creationId xmlns:p14="http://schemas.microsoft.com/office/powerpoint/2010/main" val="59762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BA84F04-F435-2747-91D4-0FF1875F671E}"/>
              </a:ext>
            </a:extLst>
          </p:cNvPr>
          <p:cNvSpPr>
            <a:spLocks noGrp="1"/>
          </p:cNvSpPr>
          <p:nvPr>
            <p:ph type="title"/>
          </p:nvPr>
        </p:nvSpPr>
        <p:spPr/>
        <p:txBody>
          <a:bodyPr/>
          <a:lstStyle/>
          <a:p>
            <a:r>
              <a:rPr lang="cs-CZ" dirty="0"/>
              <a:t>Jazyk PHP</a:t>
            </a:r>
          </a:p>
        </p:txBody>
      </p:sp>
      <p:sp>
        <p:nvSpPr>
          <p:cNvPr id="3" name="Zástupný obsah 2">
            <a:extLst>
              <a:ext uri="{FF2B5EF4-FFF2-40B4-BE49-F238E27FC236}">
                <a16:creationId xmlns:a16="http://schemas.microsoft.com/office/drawing/2014/main" id="{08C923F5-42A8-E542-81F6-EFEB5E71C5AA}"/>
              </a:ext>
            </a:extLst>
          </p:cNvPr>
          <p:cNvSpPr>
            <a:spLocks noGrp="1"/>
          </p:cNvSpPr>
          <p:nvPr>
            <p:ph idx="1"/>
          </p:nvPr>
        </p:nvSpPr>
        <p:spPr>
          <a:xfrm>
            <a:off x="628650" y="1690689"/>
            <a:ext cx="7886700" cy="1104006"/>
          </a:xfrm>
        </p:spPr>
        <p:txBody>
          <a:bodyPr>
            <a:normAutofit/>
          </a:bodyPr>
          <a:lstStyle/>
          <a:p>
            <a:pPr marL="0" indent="0" algn="ctr">
              <a:buNone/>
            </a:pPr>
            <a:r>
              <a:rPr lang="cs-CZ" sz="3200" dirty="0"/>
              <a:t>Spuštěný PHP server:</a:t>
            </a:r>
          </a:p>
        </p:txBody>
      </p:sp>
      <p:pic>
        <p:nvPicPr>
          <p:cNvPr id="4" name="Obrázek 3">
            <a:extLst>
              <a:ext uri="{FF2B5EF4-FFF2-40B4-BE49-F238E27FC236}">
                <a16:creationId xmlns:a16="http://schemas.microsoft.com/office/drawing/2014/main" id="{58A55C9E-70F9-7B4F-99E0-4D89055126A6}"/>
              </a:ext>
            </a:extLst>
          </p:cNvPr>
          <p:cNvPicPr>
            <a:picLocks noChangeAspect="1"/>
          </p:cNvPicPr>
          <p:nvPr/>
        </p:nvPicPr>
        <p:blipFill>
          <a:blip r:embed="rId2"/>
          <a:stretch>
            <a:fillRect/>
          </a:stretch>
        </p:blipFill>
        <p:spPr>
          <a:xfrm>
            <a:off x="730250" y="2242692"/>
            <a:ext cx="7683500" cy="3746500"/>
          </a:xfrm>
          <a:prstGeom prst="rect">
            <a:avLst/>
          </a:prstGeom>
        </p:spPr>
      </p:pic>
      <p:sp>
        <p:nvSpPr>
          <p:cNvPr id="5" name="TextovéPole 4">
            <a:extLst>
              <a:ext uri="{FF2B5EF4-FFF2-40B4-BE49-F238E27FC236}">
                <a16:creationId xmlns:a16="http://schemas.microsoft.com/office/drawing/2014/main" id="{6AA1EACA-0A08-A540-B8EE-B6EDF5850EB1}"/>
              </a:ext>
            </a:extLst>
          </p:cNvPr>
          <p:cNvSpPr txBox="1"/>
          <p:nvPr/>
        </p:nvSpPr>
        <p:spPr>
          <a:xfrm>
            <a:off x="790035" y="6171863"/>
            <a:ext cx="7563930" cy="369332"/>
          </a:xfrm>
          <a:prstGeom prst="rect">
            <a:avLst/>
          </a:prstGeom>
          <a:noFill/>
        </p:spPr>
        <p:txBody>
          <a:bodyPr wrap="none" rtlCol="0">
            <a:spAutoFit/>
          </a:bodyPr>
          <a:lstStyle/>
          <a:p>
            <a:r>
              <a:rPr lang="cs-CZ" i="1" dirty="0"/>
              <a:t>Poznámka: spuštěný server korektně ukončíte pomocí klávesové zkratky </a:t>
            </a:r>
            <a:r>
              <a:rPr lang="cs-CZ" i="1" dirty="0" err="1"/>
              <a:t>Ctrl+C</a:t>
            </a:r>
            <a:r>
              <a:rPr lang="cs-CZ" i="1" dirty="0"/>
              <a:t>. </a:t>
            </a:r>
          </a:p>
        </p:txBody>
      </p:sp>
    </p:spTree>
    <p:extLst>
      <p:ext uri="{BB962C8B-B14F-4D97-AF65-F5344CB8AC3E}">
        <p14:creationId xmlns:p14="http://schemas.microsoft.com/office/powerpoint/2010/main" val="122316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EA0FFE73-35BC-4640-904D-FF6036B8AE15}"/>
              </a:ext>
            </a:extLst>
          </p:cNvPr>
          <p:cNvPicPr>
            <a:picLocks noChangeAspect="1"/>
          </p:cNvPicPr>
          <p:nvPr/>
        </p:nvPicPr>
        <p:blipFill>
          <a:blip r:embed="rId2"/>
          <a:stretch>
            <a:fillRect/>
          </a:stretch>
        </p:blipFill>
        <p:spPr>
          <a:xfrm>
            <a:off x="1769468" y="88135"/>
            <a:ext cx="3452528" cy="3190660"/>
          </a:xfrm>
          <a:prstGeom prst="rect">
            <a:avLst/>
          </a:prstGeom>
          <a:ln w="12700">
            <a:solidFill>
              <a:schemeClr val="tx1"/>
            </a:solidFill>
          </a:ln>
        </p:spPr>
      </p:pic>
      <p:pic>
        <p:nvPicPr>
          <p:cNvPr id="9" name="Obrázek 8">
            <a:extLst>
              <a:ext uri="{FF2B5EF4-FFF2-40B4-BE49-F238E27FC236}">
                <a16:creationId xmlns:a16="http://schemas.microsoft.com/office/drawing/2014/main" id="{B43410FF-B6E2-C742-BCFF-D9754916811A}"/>
              </a:ext>
            </a:extLst>
          </p:cNvPr>
          <p:cNvPicPr>
            <a:picLocks noChangeAspect="1"/>
          </p:cNvPicPr>
          <p:nvPr/>
        </p:nvPicPr>
        <p:blipFill>
          <a:blip r:embed="rId3"/>
          <a:stretch>
            <a:fillRect/>
          </a:stretch>
        </p:blipFill>
        <p:spPr>
          <a:xfrm>
            <a:off x="5575420" y="96005"/>
            <a:ext cx="3435496" cy="3174920"/>
          </a:xfrm>
          <a:prstGeom prst="rect">
            <a:avLst/>
          </a:prstGeom>
          <a:ln w="12700">
            <a:solidFill>
              <a:schemeClr val="tx1"/>
            </a:solidFill>
          </a:ln>
        </p:spPr>
      </p:pic>
      <p:pic>
        <p:nvPicPr>
          <p:cNvPr id="10" name="Obrázek 9">
            <a:extLst>
              <a:ext uri="{FF2B5EF4-FFF2-40B4-BE49-F238E27FC236}">
                <a16:creationId xmlns:a16="http://schemas.microsoft.com/office/drawing/2014/main" id="{FE9E028C-EE0B-7F47-A5A8-11C66592BF6C}"/>
              </a:ext>
            </a:extLst>
          </p:cNvPr>
          <p:cNvPicPr>
            <a:picLocks noChangeAspect="1"/>
          </p:cNvPicPr>
          <p:nvPr/>
        </p:nvPicPr>
        <p:blipFill>
          <a:blip r:embed="rId4"/>
          <a:stretch>
            <a:fillRect/>
          </a:stretch>
        </p:blipFill>
        <p:spPr>
          <a:xfrm>
            <a:off x="1769468" y="3583533"/>
            <a:ext cx="3452528" cy="3190660"/>
          </a:xfrm>
          <a:prstGeom prst="rect">
            <a:avLst/>
          </a:prstGeom>
          <a:ln w="12700">
            <a:solidFill>
              <a:schemeClr val="tx1"/>
            </a:solidFill>
          </a:ln>
        </p:spPr>
      </p:pic>
      <p:pic>
        <p:nvPicPr>
          <p:cNvPr id="11" name="Obrázek 10">
            <a:extLst>
              <a:ext uri="{FF2B5EF4-FFF2-40B4-BE49-F238E27FC236}">
                <a16:creationId xmlns:a16="http://schemas.microsoft.com/office/drawing/2014/main" id="{37115FB5-8DB2-E948-AB1F-196C3EE07989}"/>
              </a:ext>
            </a:extLst>
          </p:cNvPr>
          <p:cNvPicPr>
            <a:picLocks noChangeAspect="1"/>
          </p:cNvPicPr>
          <p:nvPr/>
        </p:nvPicPr>
        <p:blipFill>
          <a:blip r:embed="rId5"/>
          <a:stretch>
            <a:fillRect/>
          </a:stretch>
        </p:blipFill>
        <p:spPr>
          <a:xfrm>
            <a:off x="5575420" y="3583533"/>
            <a:ext cx="3452528" cy="3174920"/>
          </a:xfrm>
          <a:prstGeom prst="rect">
            <a:avLst/>
          </a:prstGeom>
          <a:ln w="12700">
            <a:solidFill>
              <a:schemeClr val="tx1"/>
            </a:solidFill>
          </a:ln>
        </p:spPr>
      </p:pic>
      <p:sp>
        <p:nvSpPr>
          <p:cNvPr id="12" name="TextovéPole 11">
            <a:extLst>
              <a:ext uri="{FF2B5EF4-FFF2-40B4-BE49-F238E27FC236}">
                <a16:creationId xmlns:a16="http://schemas.microsoft.com/office/drawing/2014/main" id="{DD85F933-8FB1-DB47-B887-FF8E8E1F352E}"/>
              </a:ext>
            </a:extLst>
          </p:cNvPr>
          <p:cNvSpPr txBox="1"/>
          <p:nvPr/>
        </p:nvSpPr>
        <p:spPr>
          <a:xfrm>
            <a:off x="133084" y="3190473"/>
            <a:ext cx="1463670" cy="477054"/>
          </a:xfrm>
          <a:prstGeom prst="rect">
            <a:avLst/>
          </a:prstGeom>
          <a:noFill/>
        </p:spPr>
        <p:txBody>
          <a:bodyPr wrap="none" rtlCol="0">
            <a:spAutoFit/>
          </a:bodyPr>
          <a:lstStyle/>
          <a:p>
            <a:r>
              <a:rPr lang="cs-CZ" sz="2500" b="1" dirty="0"/>
              <a:t>Výsledek:</a:t>
            </a:r>
          </a:p>
        </p:txBody>
      </p:sp>
      <p:cxnSp>
        <p:nvCxnSpPr>
          <p:cNvPr id="15" name="Přímá spojovací šipka 14">
            <a:extLst>
              <a:ext uri="{FF2B5EF4-FFF2-40B4-BE49-F238E27FC236}">
                <a16:creationId xmlns:a16="http://schemas.microsoft.com/office/drawing/2014/main" id="{A8DD3ADD-6C42-0149-BD35-3AD73F50D74A}"/>
              </a:ext>
            </a:extLst>
          </p:cNvPr>
          <p:cNvCxnSpPr>
            <a:cxnSpLocks/>
          </p:cNvCxnSpPr>
          <p:nvPr/>
        </p:nvCxnSpPr>
        <p:spPr>
          <a:xfrm>
            <a:off x="4825388" y="1244906"/>
            <a:ext cx="91995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ovací šipka 15">
            <a:extLst>
              <a:ext uri="{FF2B5EF4-FFF2-40B4-BE49-F238E27FC236}">
                <a16:creationId xmlns:a16="http://schemas.microsoft.com/office/drawing/2014/main" id="{FA7E41A0-6689-4D4E-82AF-5B6B5AD24EBA}"/>
              </a:ext>
            </a:extLst>
          </p:cNvPr>
          <p:cNvCxnSpPr>
            <a:cxnSpLocks/>
          </p:cNvCxnSpPr>
          <p:nvPr/>
        </p:nvCxnSpPr>
        <p:spPr>
          <a:xfrm flipH="1">
            <a:off x="5017062" y="1333041"/>
            <a:ext cx="3267622" cy="277015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Přímá spojovací šipka 19">
            <a:extLst>
              <a:ext uri="{FF2B5EF4-FFF2-40B4-BE49-F238E27FC236}">
                <a16:creationId xmlns:a16="http://schemas.microsoft.com/office/drawing/2014/main" id="{653C6224-65F6-124B-A91A-CD1227C36DDB}"/>
              </a:ext>
            </a:extLst>
          </p:cNvPr>
          <p:cNvCxnSpPr>
            <a:cxnSpLocks/>
          </p:cNvCxnSpPr>
          <p:nvPr/>
        </p:nvCxnSpPr>
        <p:spPr>
          <a:xfrm>
            <a:off x="4825388" y="4759287"/>
            <a:ext cx="75003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Obdélník 28">
            <a:extLst>
              <a:ext uri="{FF2B5EF4-FFF2-40B4-BE49-F238E27FC236}">
                <a16:creationId xmlns:a16="http://schemas.microsoft.com/office/drawing/2014/main" id="{308353AF-20C3-A347-B1E2-42DC594D07A0}"/>
              </a:ext>
            </a:extLst>
          </p:cNvPr>
          <p:cNvSpPr/>
          <p:nvPr/>
        </p:nvSpPr>
        <p:spPr>
          <a:xfrm>
            <a:off x="7242372" y="4466804"/>
            <a:ext cx="1642683" cy="4288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0" name="Obdélník 29">
            <a:extLst>
              <a:ext uri="{FF2B5EF4-FFF2-40B4-BE49-F238E27FC236}">
                <a16:creationId xmlns:a16="http://schemas.microsoft.com/office/drawing/2014/main" id="{DA9A9F11-FC53-AD41-A194-8E26CB77FFB9}"/>
              </a:ext>
            </a:extLst>
          </p:cNvPr>
          <p:cNvSpPr/>
          <p:nvPr/>
        </p:nvSpPr>
        <p:spPr>
          <a:xfrm>
            <a:off x="7589520" y="4103195"/>
            <a:ext cx="470916" cy="1899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34124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61BA2F0-C36D-FD4F-8F5B-717C9E7798E7}"/>
              </a:ext>
            </a:extLst>
          </p:cNvPr>
          <p:cNvSpPr>
            <a:spLocks noGrp="1"/>
          </p:cNvSpPr>
          <p:nvPr>
            <p:ph type="title"/>
          </p:nvPr>
        </p:nvSpPr>
        <p:spPr/>
        <p:txBody>
          <a:bodyPr/>
          <a:lstStyle/>
          <a:p>
            <a:r>
              <a:rPr lang="cs-CZ" dirty="0"/>
              <a:t>Jazyk PHP</a:t>
            </a:r>
          </a:p>
        </p:txBody>
      </p:sp>
      <p:sp>
        <p:nvSpPr>
          <p:cNvPr id="3" name="Zástupný obsah 2">
            <a:extLst>
              <a:ext uri="{FF2B5EF4-FFF2-40B4-BE49-F238E27FC236}">
                <a16:creationId xmlns:a16="http://schemas.microsoft.com/office/drawing/2014/main" id="{5F8E0E3F-AC85-DA4A-9D32-A941A21B3737}"/>
              </a:ext>
            </a:extLst>
          </p:cNvPr>
          <p:cNvSpPr>
            <a:spLocks noGrp="1"/>
          </p:cNvSpPr>
          <p:nvPr>
            <p:ph idx="1"/>
          </p:nvPr>
        </p:nvSpPr>
        <p:spPr/>
        <p:txBody>
          <a:bodyPr/>
          <a:lstStyle/>
          <a:p>
            <a:pPr marL="0" indent="0">
              <a:buNone/>
            </a:pPr>
            <a:r>
              <a:rPr lang="cs-CZ" b="1" dirty="0"/>
              <a:t>Samostatná práce:</a:t>
            </a:r>
          </a:p>
          <a:p>
            <a:r>
              <a:rPr lang="cs-CZ" dirty="0"/>
              <a:t>Pomocí panelu </a:t>
            </a:r>
            <a:r>
              <a:rPr lang="cs-CZ" dirty="0" err="1"/>
              <a:t>Elements</a:t>
            </a:r>
            <a:r>
              <a:rPr lang="cs-CZ" dirty="0"/>
              <a:t> si prostudujte kód stránky index.php (</a:t>
            </a:r>
            <a:r>
              <a:rPr lang="cs-CZ" dirty="0">
                <a:hlinkClick r:id="rId2"/>
              </a:rPr>
              <a:t>http://127.0.0.1:8080/index.php</a:t>
            </a:r>
            <a:r>
              <a:rPr lang="cs-CZ" dirty="0"/>
              <a:t>).</a:t>
            </a:r>
          </a:p>
          <a:p>
            <a:r>
              <a:rPr lang="cs-CZ" dirty="0"/>
              <a:t>Jak se tento kód liší od kód, který je ve </a:t>
            </a:r>
            <a:r>
              <a:rPr lang="en-US" dirty="0"/>
              <a:t>Visual</a:t>
            </a:r>
            <a:r>
              <a:rPr lang="cs-CZ" dirty="0"/>
              <a:t> Studio Code? </a:t>
            </a:r>
          </a:p>
        </p:txBody>
      </p:sp>
    </p:spTree>
    <p:extLst>
      <p:ext uri="{BB962C8B-B14F-4D97-AF65-F5344CB8AC3E}">
        <p14:creationId xmlns:p14="http://schemas.microsoft.com/office/powerpoint/2010/main" val="628726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BA84F04-F435-2747-91D4-0FF1875F671E}"/>
              </a:ext>
            </a:extLst>
          </p:cNvPr>
          <p:cNvSpPr>
            <a:spLocks noGrp="1"/>
          </p:cNvSpPr>
          <p:nvPr>
            <p:ph type="title"/>
          </p:nvPr>
        </p:nvSpPr>
        <p:spPr/>
        <p:txBody>
          <a:bodyPr/>
          <a:lstStyle/>
          <a:p>
            <a:r>
              <a:rPr lang="cs-CZ" dirty="0"/>
              <a:t>Jazyk PHP</a:t>
            </a:r>
          </a:p>
        </p:txBody>
      </p:sp>
      <p:sp>
        <p:nvSpPr>
          <p:cNvPr id="3" name="Zástupný obsah 2">
            <a:extLst>
              <a:ext uri="{FF2B5EF4-FFF2-40B4-BE49-F238E27FC236}">
                <a16:creationId xmlns:a16="http://schemas.microsoft.com/office/drawing/2014/main" id="{08C923F5-42A8-E542-81F6-EFEB5E71C5AA}"/>
              </a:ext>
            </a:extLst>
          </p:cNvPr>
          <p:cNvSpPr>
            <a:spLocks noGrp="1"/>
          </p:cNvSpPr>
          <p:nvPr>
            <p:ph idx="1"/>
          </p:nvPr>
        </p:nvSpPr>
        <p:spPr/>
        <p:txBody>
          <a:bodyPr>
            <a:normAutofit/>
          </a:bodyPr>
          <a:lstStyle/>
          <a:p>
            <a:pPr marL="0" indent="0" algn="ctr">
              <a:buNone/>
            </a:pPr>
            <a:endParaRPr lang="cs-CZ" sz="3200" dirty="0"/>
          </a:p>
          <a:p>
            <a:pPr marL="0" indent="0" algn="ctr">
              <a:buNone/>
            </a:pPr>
            <a:endParaRPr lang="cs-CZ" sz="3200" dirty="0"/>
          </a:p>
          <a:p>
            <a:pPr marL="0" indent="0" algn="ctr">
              <a:buNone/>
            </a:pPr>
            <a:r>
              <a:rPr lang="cs-CZ" sz="3200" dirty="0"/>
              <a:t>Problematika je vysvětlena v:</a:t>
            </a:r>
          </a:p>
          <a:p>
            <a:pPr marL="0" indent="0" algn="ctr">
              <a:buNone/>
            </a:pPr>
            <a:r>
              <a:rPr lang="cs-CZ" sz="3200" dirty="0"/>
              <a:t>3-Promenne_v_php.txt</a:t>
            </a:r>
          </a:p>
        </p:txBody>
      </p:sp>
    </p:spTree>
    <p:extLst>
      <p:ext uri="{BB962C8B-B14F-4D97-AF65-F5344CB8AC3E}">
        <p14:creationId xmlns:p14="http://schemas.microsoft.com/office/powerpoint/2010/main" val="3757698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61BA2F0-C36D-FD4F-8F5B-717C9E7798E7}"/>
              </a:ext>
            </a:extLst>
          </p:cNvPr>
          <p:cNvSpPr>
            <a:spLocks noGrp="1"/>
          </p:cNvSpPr>
          <p:nvPr>
            <p:ph type="title"/>
          </p:nvPr>
        </p:nvSpPr>
        <p:spPr/>
        <p:txBody>
          <a:bodyPr/>
          <a:lstStyle/>
          <a:p>
            <a:r>
              <a:rPr lang="cs-CZ" dirty="0"/>
              <a:t>Jazyk PHP</a:t>
            </a:r>
          </a:p>
        </p:txBody>
      </p:sp>
      <p:sp>
        <p:nvSpPr>
          <p:cNvPr id="3" name="Zástupný obsah 2">
            <a:extLst>
              <a:ext uri="{FF2B5EF4-FFF2-40B4-BE49-F238E27FC236}">
                <a16:creationId xmlns:a16="http://schemas.microsoft.com/office/drawing/2014/main" id="{5F8E0E3F-AC85-DA4A-9D32-A941A21B3737}"/>
              </a:ext>
            </a:extLst>
          </p:cNvPr>
          <p:cNvSpPr>
            <a:spLocks noGrp="1"/>
          </p:cNvSpPr>
          <p:nvPr>
            <p:ph idx="1"/>
          </p:nvPr>
        </p:nvSpPr>
        <p:spPr>
          <a:xfrm>
            <a:off x="628650" y="1541965"/>
            <a:ext cx="7886700" cy="660123"/>
          </a:xfrm>
        </p:spPr>
        <p:txBody>
          <a:bodyPr/>
          <a:lstStyle/>
          <a:p>
            <a:pPr marL="0" indent="0">
              <a:buNone/>
            </a:pPr>
            <a:r>
              <a:rPr lang="cs-CZ" b="1" dirty="0"/>
              <a:t>Samostatná práce:</a:t>
            </a:r>
          </a:p>
        </p:txBody>
      </p:sp>
      <p:pic>
        <p:nvPicPr>
          <p:cNvPr id="4" name="Obrázek 3">
            <a:extLst>
              <a:ext uri="{FF2B5EF4-FFF2-40B4-BE49-F238E27FC236}">
                <a16:creationId xmlns:a16="http://schemas.microsoft.com/office/drawing/2014/main" id="{62632803-0500-1845-B698-D30D76BD24E2}"/>
              </a:ext>
            </a:extLst>
          </p:cNvPr>
          <p:cNvPicPr>
            <a:picLocks noChangeAspect="1"/>
          </p:cNvPicPr>
          <p:nvPr/>
        </p:nvPicPr>
        <p:blipFill>
          <a:blip r:embed="rId2"/>
          <a:stretch>
            <a:fillRect/>
          </a:stretch>
        </p:blipFill>
        <p:spPr>
          <a:xfrm>
            <a:off x="732469" y="2477948"/>
            <a:ext cx="4483100" cy="2260600"/>
          </a:xfrm>
          <a:prstGeom prst="rect">
            <a:avLst/>
          </a:prstGeom>
          <a:ln w="12700">
            <a:solidFill>
              <a:schemeClr val="tx1"/>
            </a:solidFill>
          </a:ln>
        </p:spPr>
      </p:pic>
      <p:sp>
        <p:nvSpPr>
          <p:cNvPr id="5" name="TextovéPole 4">
            <a:extLst>
              <a:ext uri="{FF2B5EF4-FFF2-40B4-BE49-F238E27FC236}">
                <a16:creationId xmlns:a16="http://schemas.microsoft.com/office/drawing/2014/main" id="{793DF506-2DC3-404F-AB97-597EBC8BF8FA}"/>
              </a:ext>
            </a:extLst>
          </p:cNvPr>
          <p:cNvSpPr txBox="1"/>
          <p:nvPr/>
        </p:nvSpPr>
        <p:spPr>
          <a:xfrm>
            <a:off x="628650" y="2108616"/>
            <a:ext cx="3394840" cy="369332"/>
          </a:xfrm>
          <a:prstGeom prst="rect">
            <a:avLst/>
          </a:prstGeom>
          <a:noFill/>
        </p:spPr>
        <p:txBody>
          <a:bodyPr wrap="none" rtlCol="0">
            <a:spAutoFit/>
          </a:bodyPr>
          <a:lstStyle/>
          <a:p>
            <a:r>
              <a:rPr lang="cs-CZ" dirty="0"/>
              <a:t>Podívejte se na stránku index.php:</a:t>
            </a:r>
          </a:p>
        </p:txBody>
      </p:sp>
      <p:sp>
        <p:nvSpPr>
          <p:cNvPr id="6" name="Obdélník 5">
            <a:extLst>
              <a:ext uri="{FF2B5EF4-FFF2-40B4-BE49-F238E27FC236}">
                <a16:creationId xmlns:a16="http://schemas.microsoft.com/office/drawing/2014/main" id="{7B03CF9A-AC81-A84D-A12C-910777942243}"/>
              </a:ext>
            </a:extLst>
          </p:cNvPr>
          <p:cNvSpPr/>
          <p:nvPr/>
        </p:nvSpPr>
        <p:spPr>
          <a:xfrm>
            <a:off x="628650" y="4845080"/>
            <a:ext cx="6819715" cy="1754326"/>
          </a:xfrm>
          <a:prstGeom prst="rect">
            <a:avLst/>
          </a:prstGeom>
        </p:spPr>
        <p:txBody>
          <a:bodyPr wrap="square">
            <a:spAutoFit/>
          </a:bodyPr>
          <a:lstStyle/>
          <a:p>
            <a:r>
              <a:rPr lang="cs-CZ" dirty="0"/>
              <a:t>Zjistěte jak výsledek ovlivní operátory '</a:t>
            </a:r>
            <a:r>
              <a:rPr lang="cs-CZ" b="1" dirty="0">
                <a:solidFill>
                  <a:srgbClr val="FF0000"/>
                </a:solidFill>
              </a:rPr>
              <a:t>+</a:t>
            </a:r>
            <a:r>
              <a:rPr lang="cs-CZ" dirty="0"/>
              <a:t>'  a '</a:t>
            </a:r>
            <a:r>
              <a:rPr lang="cs-CZ" b="1" dirty="0">
                <a:solidFill>
                  <a:srgbClr val="FF0000"/>
                </a:solidFill>
              </a:rPr>
              <a:t>.</a:t>
            </a:r>
            <a:r>
              <a:rPr lang="cs-CZ" dirty="0"/>
              <a:t>':</a:t>
            </a:r>
          </a:p>
          <a:p>
            <a:r>
              <a:rPr lang="cs-CZ" dirty="0"/>
              <a:t>echo $</a:t>
            </a:r>
            <a:r>
              <a:rPr lang="cs-CZ" dirty="0" err="1"/>
              <a:t>mystringX</a:t>
            </a:r>
            <a:r>
              <a:rPr lang="cs-CZ" dirty="0"/>
              <a:t> </a:t>
            </a:r>
            <a:r>
              <a:rPr lang="cs-CZ" dirty="0">
                <a:solidFill>
                  <a:srgbClr val="FF0000"/>
                </a:solidFill>
              </a:rPr>
              <a:t>+</a:t>
            </a:r>
            <a:r>
              <a:rPr lang="cs-CZ" dirty="0"/>
              <a:t> $</a:t>
            </a:r>
            <a:r>
              <a:rPr lang="cs-CZ" dirty="0" err="1"/>
              <a:t>mystringY</a:t>
            </a:r>
            <a:r>
              <a:rPr lang="cs-CZ" dirty="0"/>
              <a:t>;</a:t>
            </a:r>
          </a:p>
          <a:p>
            <a:r>
              <a:rPr lang="cs-CZ" dirty="0"/>
              <a:t>echo $</a:t>
            </a:r>
            <a:r>
              <a:rPr lang="cs-CZ" dirty="0" err="1"/>
              <a:t>mystringX</a:t>
            </a:r>
            <a:r>
              <a:rPr lang="cs-CZ" dirty="0"/>
              <a:t> </a:t>
            </a:r>
            <a:r>
              <a:rPr lang="cs-CZ" dirty="0">
                <a:solidFill>
                  <a:srgbClr val="FF0000"/>
                </a:solidFill>
              </a:rPr>
              <a:t>.</a:t>
            </a:r>
            <a:r>
              <a:rPr lang="cs-CZ" dirty="0"/>
              <a:t> $</a:t>
            </a:r>
            <a:r>
              <a:rPr lang="cs-CZ" dirty="0" err="1"/>
              <a:t>mystringY</a:t>
            </a:r>
            <a:r>
              <a:rPr lang="cs-CZ" dirty="0"/>
              <a:t>;</a:t>
            </a:r>
          </a:p>
          <a:p>
            <a:endParaRPr lang="cs-CZ" dirty="0"/>
          </a:p>
          <a:p>
            <a:r>
              <a:rPr lang="cs-CZ" dirty="0"/>
              <a:t>Je důležité, aby jste si uvědomili, že při práci s řetězci/proměnnými hrají operátory '</a:t>
            </a:r>
            <a:r>
              <a:rPr lang="cs-CZ" b="1" dirty="0">
                <a:solidFill>
                  <a:srgbClr val="FF0000"/>
                </a:solidFill>
              </a:rPr>
              <a:t>+</a:t>
            </a:r>
            <a:r>
              <a:rPr lang="cs-CZ" dirty="0"/>
              <a:t>'  a '</a:t>
            </a:r>
            <a:r>
              <a:rPr lang="cs-CZ" b="1" dirty="0">
                <a:solidFill>
                  <a:srgbClr val="FF0000"/>
                </a:solidFill>
              </a:rPr>
              <a:t>.</a:t>
            </a:r>
            <a:r>
              <a:rPr lang="cs-CZ" dirty="0"/>
              <a:t> ' značně odlišnou roli.</a:t>
            </a:r>
          </a:p>
        </p:txBody>
      </p:sp>
    </p:spTree>
    <p:extLst>
      <p:ext uri="{BB962C8B-B14F-4D97-AF65-F5344CB8AC3E}">
        <p14:creationId xmlns:p14="http://schemas.microsoft.com/office/powerpoint/2010/main" val="302689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586E64C-0AFE-F14C-8797-F6828DCD951F}"/>
              </a:ext>
            </a:extLst>
          </p:cNvPr>
          <p:cNvSpPr>
            <a:spLocks noGrp="1"/>
          </p:cNvSpPr>
          <p:nvPr>
            <p:ph type="title"/>
          </p:nvPr>
        </p:nvSpPr>
        <p:spPr/>
        <p:txBody>
          <a:bodyPr/>
          <a:lstStyle/>
          <a:p>
            <a:r>
              <a:rPr lang="cs-CZ" dirty="0"/>
              <a:t>Úvod do PHP</a:t>
            </a:r>
          </a:p>
        </p:txBody>
      </p:sp>
      <p:sp>
        <p:nvSpPr>
          <p:cNvPr id="3" name="Zástupný obsah 2">
            <a:extLst>
              <a:ext uri="{FF2B5EF4-FFF2-40B4-BE49-F238E27FC236}">
                <a16:creationId xmlns:a16="http://schemas.microsoft.com/office/drawing/2014/main" id="{AFDFDFC7-8127-F44B-A64B-0004CC2EEDEB}"/>
              </a:ext>
            </a:extLst>
          </p:cNvPr>
          <p:cNvSpPr>
            <a:spLocks noGrp="1"/>
          </p:cNvSpPr>
          <p:nvPr>
            <p:ph idx="1"/>
          </p:nvPr>
        </p:nvSpPr>
        <p:spPr/>
        <p:txBody>
          <a:bodyPr>
            <a:normAutofit fontScale="92500" lnSpcReduction="20000"/>
          </a:bodyPr>
          <a:lstStyle/>
          <a:p>
            <a:r>
              <a:rPr lang="cs-CZ" dirty="0"/>
              <a:t>Jak PHP funguje?</a:t>
            </a:r>
          </a:p>
          <a:p>
            <a:r>
              <a:rPr lang="cs-CZ" dirty="0"/>
              <a:t>Online editory,</a:t>
            </a:r>
          </a:p>
          <a:p>
            <a:r>
              <a:rPr lang="cs-CZ" dirty="0"/>
              <a:t>Nástroje pro vývoj PHP,</a:t>
            </a:r>
          </a:p>
          <a:p>
            <a:r>
              <a:rPr lang="cs-CZ" dirty="0"/>
              <a:t>Jak snadno vyvíjet PHP na macOS,</a:t>
            </a:r>
          </a:p>
          <a:p>
            <a:r>
              <a:rPr lang="cs-CZ" dirty="0"/>
              <a:t>Jazyk PHP,</a:t>
            </a:r>
          </a:p>
          <a:p>
            <a:r>
              <a:rPr lang="cs-CZ" dirty="0"/>
              <a:t>VS Code PHP rozšíření,</a:t>
            </a:r>
          </a:p>
          <a:p>
            <a:r>
              <a:rPr lang="cs-CZ" dirty="0"/>
              <a:t>Práce s MAMP,</a:t>
            </a:r>
          </a:p>
          <a:p>
            <a:r>
              <a:rPr lang="cs-CZ" dirty="0"/>
              <a:t>PHP/</a:t>
            </a:r>
            <a:r>
              <a:rPr lang="cs-CZ" dirty="0" err="1"/>
              <a:t>MySQL</a:t>
            </a:r>
            <a:r>
              <a:rPr lang="cs-CZ" dirty="0"/>
              <a:t> projekt,</a:t>
            </a:r>
          </a:p>
          <a:p>
            <a:r>
              <a:rPr lang="cs-CZ" dirty="0"/>
              <a:t>PHP/</a:t>
            </a:r>
            <a:r>
              <a:rPr lang="cs-CZ" dirty="0" err="1"/>
              <a:t>MySQL</a:t>
            </a:r>
            <a:r>
              <a:rPr lang="cs-CZ" dirty="0"/>
              <a:t> projekt – pokračování,</a:t>
            </a:r>
          </a:p>
          <a:p>
            <a:r>
              <a:rPr lang="cs-CZ" dirty="0"/>
              <a:t>Domácí příprava.</a:t>
            </a:r>
          </a:p>
          <a:p>
            <a:endParaRPr lang="cs-CZ" dirty="0"/>
          </a:p>
          <a:p>
            <a:endParaRPr lang="cs-CZ" dirty="0"/>
          </a:p>
          <a:p>
            <a:endParaRPr lang="cs-CZ" dirty="0"/>
          </a:p>
        </p:txBody>
      </p:sp>
    </p:spTree>
    <p:extLst>
      <p:ext uri="{BB962C8B-B14F-4D97-AF65-F5344CB8AC3E}">
        <p14:creationId xmlns:p14="http://schemas.microsoft.com/office/powerpoint/2010/main" val="2225570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58B0DCD3-E2E3-1247-B9FE-129B3D9782FD}"/>
              </a:ext>
            </a:extLst>
          </p:cNvPr>
          <p:cNvPicPr>
            <a:picLocks noChangeAspect="1"/>
          </p:cNvPicPr>
          <p:nvPr/>
        </p:nvPicPr>
        <p:blipFill>
          <a:blip r:embed="rId2"/>
          <a:stretch>
            <a:fillRect/>
          </a:stretch>
        </p:blipFill>
        <p:spPr>
          <a:xfrm>
            <a:off x="810202" y="1270365"/>
            <a:ext cx="7687776" cy="2760611"/>
          </a:xfrm>
          <a:prstGeom prst="rect">
            <a:avLst/>
          </a:prstGeom>
        </p:spPr>
      </p:pic>
      <p:sp>
        <p:nvSpPr>
          <p:cNvPr id="2" name="Nadpis 1">
            <a:extLst>
              <a:ext uri="{FF2B5EF4-FFF2-40B4-BE49-F238E27FC236}">
                <a16:creationId xmlns:a16="http://schemas.microsoft.com/office/drawing/2014/main" id="{A678CA1A-B027-0D4C-92B0-99F3CA97AF18}"/>
              </a:ext>
            </a:extLst>
          </p:cNvPr>
          <p:cNvSpPr>
            <a:spLocks noGrp="1"/>
          </p:cNvSpPr>
          <p:nvPr>
            <p:ph type="title"/>
          </p:nvPr>
        </p:nvSpPr>
        <p:spPr>
          <a:xfrm>
            <a:off x="611278" y="33092"/>
            <a:ext cx="7886700" cy="1325563"/>
          </a:xfrm>
        </p:spPr>
        <p:txBody>
          <a:bodyPr/>
          <a:lstStyle/>
          <a:p>
            <a:pPr algn="ctr"/>
            <a:r>
              <a:rPr lang="cs-CZ" dirty="0"/>
              <a:t>VS Code PHP rozšíření</a:t>
            </a:r>
          </a:p>
        </p:txBody>
      </p:sp>
      <p:sp>
        <p:nvSpPr>
          <p:cNvPr id="8" name="Obdélník 7">
            <a:extLst>
              <a:ext uri="{FF2B5EF4-FFF2-40B4-BE49-F238E27FC236}">
                <a16:creationId xmlns:a16="http://schemas.microsoft.com/office/drawing/2014/main" id="{B6E4AB84-88DC-6249-8B4B-BA224EE603B2}"/>
              </a:ext>
            </a:extLst>
          </p:cNvPr>
          <p:cNvSpPr/>
          <p:nvPr/>
        </p:nvSpPr>
        <p:spPr>
          <a:xfrm>
            <a:off x="810203" y="1852872"/>
            <a:ext cx="2337048" cy="518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0" name="Obrázek 9">
            <a:extLst>
              <a:ext uri="{FF2B5EF4-FFF2-40B4-BE49-F238E27FC236}">
                <a16:creationId xmlns:a16="http://schemas.microsoft.com/office/drawing/2014/main" id="{45326951-FB3A-7745-9EAA-7FEFA5487AD0}"/>
              </a:ext>
            </a:extLst>
          </p:cNvPr>
          <p:cNvPicPr>
            <a:picLocks noChangeAspect="1"/>
          </p:cNvPicPr>
          <p:nvPr/>
        </p:nvPicPr>
        <p:blipFill>
          <a:blip r:embed="rId3"/>
          <a:stretch>
            <a:fillRect/>
          </a:stretch>
        </p:blipFill>
        <p:spPr>
          <a:xfrm>
            <a:off x="344564" y="4211921"/>
            <a:ext cx="8707120" cy="2612987"/>
          </a:xfrm>
          <a:prstGeom prst="rect">
            <a:avLst/>
          </a:prstGeom>
        </p:spPr>
      </p:pic>
      <p:sp>
        <p:nvSpPr>
          <p:cNvPr id="11" name="Obdélník 10">
            <a:extLst>
              <a:ext uri="{FF2B5EF4-FFF2-40B4-BE49-F238E27FC236}">
                <a16:creationId xmlns:a16="http://schemas.microsoft.com/office/drawing/2014/main" id="{1CC854BA-145D-9E45-A311-4E5BB63161D5}"/>
              </a:ext>
            </a:extLst>
          </p:cNvPr>
          <p:cNvSpPr/>
          <p:nvPr/>
        </p:nvSpPr>
        <p:spPr>
          <a:xfrm>
            <a:off x="344564" y="4827067"/>
            <a:ext cx="2230120" cy="556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1253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78CA1A-B027-0D4C-92B0-99F3CA97AF18}"/>
              </a:ext>
            </a:extLst>
          </p:cNvPr>
          <p:cNvSpPr>
            <a:spLocks noGrp="1"/>
          </p:cNvSpPr>
          <p:nvPr>
            <p:ph type="title"/>
          </p:nvPr>
        </p:nvSpPr>
        <p:spPr>
          <a:xfrm>
            <a:off x="611278" y="33092"/>
            <a:ext cx="7886700" cy="1325563"/>
          </a:xfrm>
        </p:spPr>
        <p:txBody>
          <a:bodyPr/>
          <a:lstStyle/>
          <a:p>
            <a:pPr algn="ctr"/>
            <a:r>
              <a:rPr lang="cs-CZ" dirty="0"/>
              <a:t>VS Code PHP rozšíření</a:t>
            </a:r>
          </a:p>
        </p:txBody>
      </p:sp>
      <p:pic>
        <p:nvPicPr>
          <p:cNvPr id="7" name="Obrázek 6">
            <a:extLst>
              <a:ext uri="{FF2B5EF4-FFF2-40B4-BE49-F238E27FC236}">
                <a16:creationId xmlns:a16="http://schemas.microsoft.com/office/drawing/2014/main" id="{ED1BCDD3-032F-8E41-8B6F-BE58C2023D0E}"/>
              </a:ext>
            </a:extLst>
          </p:cNvPr>
          <p:cNvPicPr>
            <a:picLocks noChangeAspect="1"/>
          </p:cNvPicPr>
          <p:nvPr/>
        </p:nvPicPr>
        <p:blipFill>
          <a:blip r:embed="rId2"/>
          <a:stretch>
            <a:fillRect/>
          </a:stretch>
        </p:blipFill>
        <p:spPr>
          <a:xfrm>
            <a:off x="810202" y="1163187"/>
            <a:ext cx="7687776" cy="2503971"/>
          </a:xfrm>
          <a:prstGeom prst="rect">
            <a:avLst/>
          </a:prstGeom>
        </p:spPr>
      </p:pic>
      <p:sp>
        <p:nvSpPr>
          <p:cNvPr id="9" name="Obdélník 8">
            <a:extLst>
              <a:ext uri="{FF2B5EF4-FFF2-40B4-BE49-F238E27FC236}">
                <a16:creationId xmlns:a16="http://schemas.microsoft.com/office/drawing/2014/main" id="{1593622C-267E-BD4E-A796-823A23CAD0CC}"/>
              </a:ext>
            </a:extLst>
          </p:cNvPr>
          <p:cNvSpPr/>
          <p:nvPr/>
        </p:nvSpPr>
        <p:spPr>
          <a:xfrm>
            <a:off x="810202" y="2761020"/>
            <a:ext cx="2265680" cy="546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 name="Obrázek 3">
            <a:extLst>
              <a:ext uri="{FF2B5EF4-FFF2-40B4-BE49-F238E27FC236}">
                <a16:creationId xmlns:a16="http://schemas.microsoft.com/office/drawing/2014/main" id="{BE5C2953-A70D-9245-B768-3E8D30A41038}"/>
              </a:ext>
            </a:extLst>
          </p:cNvPr>
          <p:cNvPicPr>
            <a:picLocks noChangeAspect="1"/>
          </p:cNvPicPr>
          <p:nvPr/>
        </p:nvPicPr>
        <p:blipFill>
          <a:blip r:embed="rId3"/>
          <a:stretch>
            <a:fillRect/>
          </a:stretch>
        </p:blipFill>
        <p:spPr>
          <a:xfrm>
            <a:off x="380540" y="3844724"/>
            <a:ext cx="8547100" cy="2895600"/>
          </a:xfrm>
          <a:prstGeom prst="rect">
            <a:avLst/>
          </a:prstGeom>
        </p:spPr>
      </p:pic>
      <p:sp>
        <p:nvSpPr>
          <p:cNvPr id="10" name="Obdélník 9">
            <a:extLst>
              <a:ext uri="{FF2B5EF4-FFF2-40B4-BE49-F238E27FC236}">
                <a16:creationId xmlns:a16="http://schemas.microsoft.com/office/drawing/2014/main" id="{9D38DDE8-4C8B-EF4C-B9E0-A179ECDED6EE}"/>
              </a:ext>
            </a:extLst>
          </p:cNvPr>
          <p:cNvSpPr/>
          <p:nvPr/>
        </p:nvSpPr>
        <p:spPr>
          <a:xfrm>
            <a:off x="2907148" y="5606816"/>
            <a:ext cx="5856311" cy="990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88851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FFAC6FE8-5361-7341-BF20-CC900B6D8146}"/>
              </a:ext>
            </a:extLst>
          </p:cNvPr>
          <p:cNvPicPr>
            <a:picLocks noChangeAspect="1"/>
          </p:cNvPicPr>
          <p:nvPr/>
        </p:nvPicPr>
        <p:blipFill>
          <a:blip r:embed="rId2"/>
          <a:stretch>
            <a:fillRect/>
          </a:stretch>
        </p:blipFill>
        <p:spPr>
          <a:xfrm>
            <a:off x="915362" y="1432648"/>
            <a:ext cx="7313276" cy="5190067"/>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
        <p:nvSpPr>
          <p:cNvPr id="4" name="Obdélník 3">
            <a:extLst>
              <a:ext uri="{FF2B5EF4-FFF2-40B4-BE49-F238E27FC236}">
                <a16:creationId xmlns:a16="http://schemas.microsoft.com/office/drawing/2014/main" id="{82C71884-C0F3-A242-9EDE-862642B745FA}"/>
              </a:ext>
            </a:extLst>
          </p:cNvPr>
          <p:cNvSpPr/>
          <p:nvPr/>
        </p:nvSpPr>
        <p:spPr>
          <a:xfrm>
            <a:off x="4459453" y="1432648"/>
            <a:ext cx="1817521" cy="2580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E6295E99-38D1-DC45-83C1-EA850FBD0049}"/>
              </a:ext>
            </a:extLst>
          </p:cNvPr>
          <p:cNvSpPr/>
          <p:nvPr/>
        </p:nvSpPr>
        <p:spPr>
          <a:xfrm>
            <a:off x="6847054" y="6173982"/>
            <a:ext cx="1179346"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39857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4BC99EA4-0485-6A4E-93A4-8015C117887E}"/>
              </a:ext>
            </a:extLst>
          </p:cNvPr>
          <p:cNvPicPr>
            <a:picLocks noChangeAspect="1"/>
          </p:cNvPicPr>
          <p:nvPr/>
        </p:nvPicPr>
        <p:blipFill>
          <a:blip r:embed="rId2"/>
          <a:stretch>
            <a:fillRect/>
          </a:stretch>
        </p:blipFill>
        <p:spPr>
          <a:xfrm>
            <a:off x="1048625" y="1491955"/>
            <a:ext cx="7046750" cy="5000919"/>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
        <p:nvSpPr>
          <p:cNvPr id="6" name="Obdélník 5">
            <a:extLst>
              <a:ext uri="{FF2B5EF4-FFF2-40B4-BE49-F238E27FC236}">
                <a16:creationId xmlns:a16="http://schemas.microsoft.com/office/drawing/2014/main" id="{E6295E99-38D1-DC45-83C1-EA850FBD0049}"/>
              </a:ext>
            </a:extLst>
          </p:cNvPr>
          <p:cNvSpPr/>
          <p:nvPr/>
        </p:nvSpPr>
        <p:spPr>
          <a:xfrm>
            <a:off x="6739780" y="6053953"/>
            <a:ext cx="1153806"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16048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907295A5-5AC1-1E44-B7D7-1CF14DB27665}"/>
              </a:ext>
            </a:extLst>
          </p:cNvPr>
          <p:cNvPicPr>
            <a:picLocks noChangeAspect="1"/>
          </p:cNvPicPr>
          <p:nvPr/>
        </p:nvPicPr>
        <p:blipFill>
          <a:blip r:embed="rId2"/>
          <a:stretch>
            <a:fillRect/>
          </a:stretch>
        </p:blipFill>
        <p:spPr>
          <a:xfrm>
            <a:off x="1054975" y="1491955"/>
            <a:ext cx="7034050" cy="5000919"/>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
        <p:nvSpPr>
          <p:cNvPr id="6" name="Obdélník 5">
            <a:extLst>
              <a:ext uri="{FF2B5EF4-FFF2-40B4-BE49-F238E27FC236}">
                <a16:creationId xmlns:a16="http://schemas.microsoft.com/office/drawing/2014/main" id="{E6295E99-38D1-DC45-83C1-EA850FBD0049}"/>
              </a:ext>
            </a:extLst>
          </p:cNvPr>
          <p:cNvSpPr/>
          <p:nvPr/>
        </p:nvSpPr>
        <p:spPr>
          <a:xfrm>
            <a:off x="6739780" y="6053953"/>
            <a:ext cx="1153806"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928FF040-D95D-E543-B98E-2F99ACECA3A4}"/>
              </a:ext>
            </a:extLst>
          </p:cNvPr>
          <p:cNvSpPr/>
          <p:nvPr/>
        </p:nvSpPr>
        <p:spPr>
          <a:xfrm>
            <a:off x="6166052" y="3306066"/>
            <a:ext cx="1095173"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79126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2F5A584A-8DCF-7D40-B34B-6F61578244C9}"/>
              </a:ext>
            </a:extLst>
          </p:cNvPr>
          <p:cNvPicPr>
            <a:picLocks noChangeAspect="1"/>
          </p:cNvPicPr>
          <p:nvPr/>
        </p:nvPicPr>
        <p:blipFill>
          <a:blip r:embed="rId2"/>
          <a:stretch>
            <a:fillRect/>
          </a:stretch>
        </p:blipFill>
        <p:spPr>
          <a:xfrm>
            <a:off x="1054975" y="1491955"/>
            <a:ext cx="7034050" cy="5000919"/>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
        <p:nvSpPr>
          <p:cNvPr id="6" name="Obdélník 5">
            <a:extLst>
              <a:ext uri="{FF2B5EF4-FFF2-40B4-BE49-F238E27FC236}">
                <a16:creationId xmlns:a16="http://schemas.microsoft.com/office/drawing/2014/main" id="{E6295E99-38D1-DC45-83C1-EA850FBD0049}"/>
              </a:ext>
            </a:extLst>
          </p:cNvPr>
          <p:cNvSpPr/>
          <p:nvPr/>
        </p:nvSpPr>
        <p:spPr>
          <a:xfrm>
            <a:off x="6847608" y="6053953"/>
            <a:ext cx="1045977"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98112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9A19501D-B4D9-BA46-8C8C-2A89CFB0257D}"/>
              </a:ext>
            </a:extLst>
          </p:cNvPr>
          <p:cNvPicPr>
            <a:picLocks noChangeAspect="1"/>
          </p:cNvPicPr>
          <p:nvPr/>
        </p:nvPicPr>
        <p:blipFill>
          <a:blip r:embed="rId2"/>
          <a:stretch>
            <a:fillRect/>
          </a:stretch>
        </p:blipFill>
        <p:spPr>
          <a:xfrm>
            <a:off x="1061325" y="1491954"/>
            <a:ext cx="7021350" cy="5000920"/>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Tree>
    <p:extLst>
      <p:ext uri="{BB962C8B-B14F-4D97-AF65-F5344CB8AC3E}">
        <p14:creationId xmlns:p14="http://schemas.microsoft.com/office/powerpoint/2010/main" val="1761388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B4DC9458-299B-A549-BF75-EF467AA0ED74}"/>
              </a:ext>
            </a:extLst>
          </p:cNvPr>
          <p:cNvPicPr>
            <a:picLocks noChangeAspect="1"/>
          </p:cNvPicPr>
          <p:nvPr/>
        </p:nvPicPr>
        <p:blipFill>
          <a:blip r:embed="rId2"/>
          <a:stretch>
            <a:fillRect/>
          </a:stretch>
        </p:blipFill>
        <p:spPr>
          <a:xfrm>
            <a:off x="1048625" y="1491955"/>
            <a:ext cx="7046750" cy="5000919"/>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instalace</a:t>
            </a:r>
          </a:p>
        </p:txBody>
      </p:sp>
      <p:sp>
        <p:nvSpPr>
          <p:cNvPr id="6" name="Obdélník 5">
            <a:extLst>
              <a:ext uri="{FF2B5EF4-FFF2-40B4-BE49-F238E27FC236}">
                <a16:creationId xmlns:a16="http://schemas.microsoft.com/office/drawing/2014/main" id="{E6295E99-38D1-DC45-83C1-EA850FBD0049}"/>
              </a:ext>
            </a:extLst>
          </p:cNvPr>
          <p:cNvSpPr/>
          <p:nvPr/>
        </p:nvSpPr>
        <p:spPr>
          <a:xfrm>
            <a:off x="7042638" y="6053953"/>
            <a:ext cx="850948" cy="290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391400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F67AA46D-321E-1643-B493-67633EF9EEAA}"/>
              </a:ext>
            </a:extLst>
          </p:cNvPr>
          <p:cNvPicPr>
            <a:picLocks noChangeAspect="1"/>
          </p:cNvPicPr>
          <p:nvPr/>
        </p:nvPicPr>
        <p:blipFill>
          <a:blip r:embed="rId2"/>
          <a:stretch>
            <a:fillRect/>
          </a:stretch>
        </p:blipFill>
        <p:spPr>
          <a:xfrm>
            <a:off x="0" y="2511254"/>
            <a:ext cx="9144000" cy="3787386"/>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ukládání</a:t>
            </a:r>
          </a:p>
        </p:txBody>
      </p:sp>
      <p:sp>
        <p:nvSpPr>
          <p:cNvPr id="4" name="Obdélník 3">
            <a:extLst>
              <a:ext uri="{FF2B5EF4-FFF2-40B4-BE49-F238E27FC236}">
                <a16:creationId xmlns:a16="http://schemas.microsoft.com/office/drawing/2014/main" id="{82C71884-C0F3-A242-9EDE-862642B745FA}"/>
              </a:ext>
            </a:extLst>
          </p:cNvPr>
          <p:cNvSpPr/>
          <p:nvPr/>
        </p:nvSpPr>
        <p:spPr>
          <a:xfrm>
            <a:off x="5027913" y="3429883"/>
            <a:ext cx="880947" cy="1014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TextovéPole 4">
            <a:extLst>
              <a:ext uri="{FF2B5EF4-FFF2-40B4-BE49-F238E27FC236}">
                <a16:creationId xmlns:a16="http://schemas.microsoft.com/office/drawing/2014/main" id="{475D2E6F-0BAB-6241-8E90-CA975F14E414}"/>
              </a:ext>
            </a:extLst>
          </p:cNvPr>
          <p:cNvSpPr txBox="1"/>
          <p:nvPr/>
        </p:nvSpPr>
        <p:spPr>
          <a:xfrm>
            <a:off x="3792537" y="1760773"/>
            <a:ext cx="1380506" cy="584775"/>
          </a:xfrm>
          <a:prstGeom prst="rect">
            <a:avLst/>
          </a:prstGeom>
          <a:noFill/>
        </p:spPr>
        <p:txBody>
          <a:bodyPr wrap="none" rtlCol="0">
            <a:spAutoFit/>
          </a:bodyPr>
          <a:lstStyle/>
          <a:p>
            <a:r>
              <a:rPr lang="cs-CZ" sz="3200" b="1" dirty="0" err="1">
                <a:solidFill>
                  <a:srgbClr val="FF0000"/>
                </a:solidFill>
              </a:rPr>
              <a:t>Finder</a:t>
            </a:r>
            <a:r>
              <a:rPr lang="cs-CZ" sz="3200" b="1" dirty="0">
                <a:solidFill>
                  <a:srgbClr val="FF0000"/>
                </a:solidFill>
              </a:rPr>
              <a:t>:</a:t>
            </a:r>
          </a:p>
        </p:txBody>
      </p:sp>
    </p:spTree>
    <p:extLst>
      <p:ext uri="{BB962C8B-B14F-4D97-AF65-F5344CB8AC3E}">
        <p14:creationId xmlns:p14="http://schemas.microsoft.com/office/powerpoint/2010/main" val="3201803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A6EE0F89-ECD3-0D49-95C5-02DC9EA70F09}"/>
              </a:ext>
            </a:extLst>
          </p:cNvPr>
          <p:cNvPicPr>
            <a:picLocks noChangeAspect="1"/>
          </p:cNvPicPr>
          <p:nvPr/>
        </p:nvPicPr>
        <p:blipFill>
          <a:blip r:embed="rId2"/>
          <a:stretch>
            <a:fillRect/>
          </a:stretch>
        </p:blipFill>
        <p:spPr>
          <a:xfrm>
            <a:off x="374650" y="1482155"/>
            <a:ext cx="8394700" cy="3759200"/>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ukládání</a:t>
            </a:r>
          </a:p>
        </p:txBody>
      </p:sp>
      <p:sp>
        <p:nvSpPr>
          <p:cNvPr id="4" name="Obdélník 3">
            <a:extLst>
              <a:ext uri="{FF2B5EF4-FFF2-40B4-BE49-F238E27FC236}">
                <a16:creationId xmlns:a16="http://schemas.microsoft.com/office/drawing/2014/main" id="{82C71884-C0F3-A242-9EDE-862642B745FA}"/>
              </a:ext>
            </a:extLst>
          </p:cNvPr>
          <p:cNvSpPr/>
          <p:nvPr/>
        </p:nvSpPr>
        <p:spPr>
          <a:xfrm>
            <a:off x="3116215" y="4824288"/>
            <a:ext cx="4912418" cy="417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95229BC5-3882-7140-B03F-B16B40573D3A}"/>
              </a:ext>
            </a:extLst>
          </p:cNvPr>
          <p:cNvSpPr/>
          <p:nvPr/>
        </p:nvSpPr>
        <p:spPr>
          <a:xfrm>
            <a:off x="0" y="5375845"/>
            <a:ext cx="9144000" cy="1323439"/>
          </a:xfrm>
          <a:prstGeom prst="rect">
            <a:avLst/>
          </a:prstGeom>
        </p:spPr>
        <p:txBody>
          <a:bodyPr wrap="square">
            <a:spAutoFit/>
          </a:bodyPr>
          <a:lstStyle/>
          <a:p>
            <a:pPr algn="ctr"/>
            <a:r>
              <a:rPr lang="cs-CZ" sz="2800" dirty="0"/>
              <a:t>‎</a:t>
            </a:r>
            <a:r>
              <a:rPr lang="cs-CZ" sz="2600" dirty="0"/>
              <a:t>Macintosh HD&gt;</a:t>
            </a:r>
            <a:r>
              <a:rPr lang="cs-CZ" sz="2600" dirty="0" err="1"/>
              <a:t>Applications</a:t>
            </a:r>
            <a:r>
              <a:rPr lang="cs-CZ" sz="2600" dirty="0"/>
              <a:t>&gt;MAMP&gt;</a:t>
            </a:r>
            <a:r>
              <a:rPr lang="cs-CZ" sz="2600" dirty="0" err="1"/>
              <a:t>htdocs</a:t>
            </a:r>
            <a:r>
              <a:rPr lang="cs-CZ" sz="2600" dirty="0"/>
              <a:t>&gt;</a:t>
            </a:r>
            <a:r>
              <a:rPr lang="cs-CZ" sz="2600" dirty="0" err="1"/>
              <a:t>prijmeni_studenta</a:t>
            </a:r>
            <a:endParaRPr lang="cs-CZ" sz="2600" dirty="0"/>
          </a:p>
          <a:p>
            <a:pPr algn="ctr"/>
            <a:endParaRPr lang="cs-CZ" sz="2600" dirty="0"/>
          </a:p>
          <a:p>
            <a:pPr algn="ctr"/>
            <a:r>
              <a:rPr lang="cs-CZ" sz="2600" dirty="0"/>
              <a:t>/</a:t>
            </a:r>
            <a:r>
              <a:rPr lang="cs-CZ" sz="2600" dirty="0" err="1"/>
              <a:t>Applications</a:t>
            </a:r>
            <a:r>
              <a:rPr lang="cs-CZ" sz="2600" dirty="0"/>
              <a:t>/MAMP/</a:t>
            </a:r>
            <a:r>
              <a:rPr lang="cs-CZ" sz="2600" dirty="0" err="1"/>
              <a:t>htdocs</a:t>
            </a:r>
            <a:r>
              <a:rPr lang="cs-CZ" sz="2600" dirty="0"/>
              <a:t>/</a:t>
            </a:r>
            <a:r>
              <a:rPr lang="cs-CZ" sz="2600" dirty="0" err="1"/>
              <a:t>prijmeni_studenta</a:t>
            </a:r>
            <a:endParaRPr lang="cs-CZ" sz="2600" dirty="0"/>
          </a:p>
        </p:txBody>
      </p:sp>
    </p:spTree>
    <p:extLst>
      <p:ext uri="{BB962C8B-B14F-4D97-AF65-F5344CB8AC3E}">
        <p14:creationId xmlns:p14="http://schemas.microsoft.com/office/powerpoint/2010/main" val="356356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1231D17-AE4B-3A40-B77B-85609DEF3D73}"/>
              </a:ext>
            </a:extLst>
          </p:cNvPr>
          <p:cNvSpPr>
            <a:spLocks noGrp="1"/>
          </p:cNvSpPr>
          <p:nvPr>
            <p:ph type="title"/>
          </p:nvPr>
        </p:nvSpPr>
        <p:spPr/>
        <p:txBody>
          <a:bodyPr/>
          <a:lstStyle/>
          <a:p>
            <a:r>
              <a:rPr lang="cs-CZ" dirty="0"/>
              <a:t>Jak PHP funguje?</a:t>
            </a:r>
          </a:p>
        </p:txBody>
      </p:sp>
      <p:sp>
        <p:nvSpPr>
          <p:cNvPr id="3" name="Zástupný obsah 2">
            <a:extLst>
              <a:ext uri="{FF2B5EF4-FFF2-40B4-BE49-F238E27FC236}">
                <a16:creationId xmlns:a16="http://schemas.microsoft.com/office/drawing/2014/main" id="{1AB06FAC-5090-934D-BF5E-CEC570029055}"/>
              </a:ext>
            </a:extLst>
          </p:cNvPr>
          <p:cNvSpPr>
            <a:spLocks noGrp="1"/>
          </p:cNvSpPr>
          <p:nvPr>
            <p:ph idx="1"/>
          </p:nvPr>
        </p:nvSpPr>
        <p:spPr/>
        <p:txBody>
          <a:bodyPr/>
          <a:lstStyle/>
          <a:p>
            <a:pPr marL="0" indent="0">
              <a:buNone/>
            </a:pPr>
            <a:endParaRPr lang="cs-CZ" dirty="0"/>
          </a:p>
          <a:p>
            <a:pPr marL="0" indent="0">
              <a:buNone/>
            </a:pPr>
            <a:endParaRPr lang="cs-CZ" dirty="0"/>
          </a:p>
          <a:p>
            <a:pPr marL="0" indent="0">
              <a:buNone/>
            </a:pPr>
            <a:endParaRPr lang="cs-CZ" dirty="0"/>
          </a:p>
          <a:p>
            <a:pPr marL="0" indent="0" algn="ctr">
              <a:buNone/>
            </a:pPr>
            <a:r>
              <a:rPr lang="cs-CZ" sz="3200" dirty="0"/>
              <a:t>Problematika je vysvětlena v:</a:t>
            </a:r>
          </a:p>
          <a:p>
            <a:pPr marL="0" indent="0" algn="ctr">
              <a:buNone/>
            </a:pPr>
            <a:r>
              <a:rPr lang="cs-CZ" sz="3200" dirty="0"/>
              <a:t>1-Jak_funguje_php.txt</a:t>
            </a:r>
          </a:p>
        </p:txBody>
      </p:sp>
    </p:spTree>
    <p:extLst>
      <p:ext uri="{BB962C8B-B14F-4D97-AF65-F5344CB8AC3E}">
        <p14:creationId xmlns:p14="http://schemas.microsoft.com/office/powerpoint/2010/main" val="247992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logování chyb</a:t>
            </a:r>
          </a:p>
        </p:txBody>
      </p:sp>
      <p:sp>
        <p:nvSpPr>
          <p:cNvPr id="6" name="Obdélník 5">
            <a:extLst>
              <a:ext uri="{FF2B5EF4-FFF2-40B4-BE49-F238E27FC236}">
                <a16:creationId xmlns:a16="http://schemas.microsoft.com/office/drawing/2014/main" id="{95229BC5-3882-7140-B03F-B16B40573D3A}"/>
              </a:ext>
            </a:extLst>
          </p:cNvPr>
          <p:cNvSpPr/>
          <p:nvPr/>
        </p:nvSpPr>
        <p:spPr>
          <a:xfrm>
            <a:off x="0" y="5000452"/>
            <a:ext cx="9144000" cy="1323439"/>
          </a:xfrm>
          <a:prstGeom prst="rect">
            <a:avLst/>
          </a:prstGeom>
        </p:spPr>
        <p:txBody>
          <a:bodyPr wrap="square">
            <a:spAutoFit/>
          </a:bodyPr>
          <a:lstStyle/>
          <a:p>
            <a:pPr algn="ctr"/>
            <a:r>
              <a:rPr lang="cs-CZ" sz="2800" dirty="0"/>
              <a:t>‎</a:t>
            </a:r>
            <a:r>
              <a:rPr lang="cs-CZ" sz="2600" dirty="0"/>
              <a:t>Macintosh HD&gt;</a:t>
            </a:r>
            <a:r>
              <a:rPr lang="cs-CZ" sz="2600" dirty="0" err="1"/>
              <a:t>Applications</a:t>
            </a:r>
            <a:r>
              <a:rPr lang="cs-CZ" sz="2600" dirty="0"/>
              <a:t>&gt;MAMP&gt; </a:t>
            </a:r>
            <a:r>
              <a:rPr lang="cs-CZ" sz="2600" dirty="0" err="1"/>
              <a:t>logs</a:t>
            </a:r>
            <a:r>
              <a:rPr lang="cs-CZ" sz="2600" dirty="0"/>
              <a:t>&gt;</a:t>
            </a:r>
            <a:r>
              <a:rPr lang="cs-CZ" sz="2600" dirty="0" err="1"/>
              <a:t>php_error.log</a:t>
            </a:r>
            <a:endParaRPr lang="cs-CZ" sz="2600" dirty="0"/>
          </a:p>
          <a:p>
            <a:pPr algn="ctr"/>
            <a:endParaRPr lang="cs-CZ" sz="2600" dirty="0"/>
          </a:p>
          <a:p>
            <a:pPr algn="ctr"/>
            <a:r>
              <a:rPr lang="cs-CZ" sz="2600" dirty="0"/>
              <a:t>/</a:t>
            </a:r>
            <a:r>
              <a:rPr lang="cs-CZ" sz="2600" dirty="0" err="1"/>
              <a:t>Applications</a:t>
            </a:r>
            <a:r>
              <a:rPr lang="cs-CZ" sz="2600" dirty="0"/>
              <a:t>/MAMP/</a:t>
            </a:r>
            <a:r>
              <a:rPr lang="cs-CZ" sz="2600" dirty="0" err="1"/>
              <a:t>logs</a:t>
            </a:r>
            <a:r>
              <a:rPr lang="cs-CZ" sz="2600" dirty="0"/>
              <a:t>/</a:t>
            </a:r>
            <a:r>
              <a:rPr lang="cs-CZ" sz="2600" dirty="0" err="1"/>
              <a:t>php_error.log</a:t>
            </a:r>
            <a:endParaRPr lang="cs-CZ" sz="2600" dirty="0"/>
          </a:p>
        </p:txBody>
      </p:sp>
      <p:pic>
        <p:nvPicPr>
          <p:cNvPr id="7" name="Obrázek 6">
            <a:extLst>
              <a:ext uri="{FF2B5EF4-FFF2-40B4-BE49-F238E27FC236}">
                <a16:creationId xmlns:a16="http://schemas.microsoft.com/office/drawing/2014/main" id="{3E183198-E647-484E-8212-FCBD741B2E1D}"/>
              </a:ext>
            </a:extLst>
          </p:cNvPr>
          <p:cNvPicPr>
            <a:picLocks noChangeAspect="1"/>
          </p:cNvPicPr>
          <p:nvPr/>
        </p:nvPicPr>
        <p:blipFill>
          <a:blip r:embed="rId2"/>
          <a:stretch>
            <a:fillRect/>
          </a:stretch>
        </p:blipFill>
        <p:spPr>
          <a:xfrm>
            <a:off x="2006499" y="1825179"/>
            <a:ext cx="5635029" cy="2565951"/>
          </a:xfrm>
          <a:prstGeom prst="rect">
            <a:avLst/>
          </a:prstGeom>
        </p:spPr>
      </p:pic>
      <p:sp>
        <p:nvSpPr>
          <p:cNvPr id="4" name="Obdélník 3">
            <a:extLst>
              <a:ext uri="{FF2B5EF4-FFF2-40B4-BE49-F238E27FC236}">
                <a16:creationId xmlns:a16="http://schemas.microsoft.com/office/drawing/2014/main" id="{82C71884-C0F3-A242-9EDE-862642B745FA}"/>
              </a:ext>
            </a:extLst>
          </p:cNvPr>
          <p:cNvSpPr/>
          <p:nvPr/>
        </p:nvSpPr>
        <p:spPr>
          <a:xfrm>
            <a:off x="2854958" y="3838327"/>
            <a:ext cx="2530958" cy="4724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4000705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spouštění</a:t>
            </a:r>
          </a:p>
        </p:txBody>
      </p:sp>
      <p:pic>
        <p:nvPicPr>
          <p:cNvPr id="3" name="Obrázek 2">
            <a:extLst>
              <a:ext uri="{FF2B5EF4-FFF2-40B4-BE49-F238E27FC236}">
                <a16:creationId xmlns:a16="http://schemas.microsoft.com/office/drawing/2014/main" id="{0C3BE75A-4D2D-3E4A-8DAD-8223E31E3CC0}"/>
              </a:ext>
            </a:extLst>
          </p:cNvPr>
          <p:cNvPicPr>
            <a:picLocks noChangeAspect="1"/>
          </p:cNvPicPr>
          <p:nvPr/>
        </p:nvPicPr>
        <p:blipFill>
          <a:blip r:embed="rId2"/>
          <a:stretch>
            <a:fillRect/>
          </a:stretch>
        </p:blipFill>
        <p:spPr>
          <a:xfrm>
            <a:off x="298450" y="2415633"/>
            <a:ext cx="8547100" cy="3543300"/>
          </a:xfrm>
          <a:prstGeom prst="rect">
            <a:avLst/>
          </a:prstGeom>
        </p:spPr>
      </p:pic>
      <p:sp>
        <p:nvSpPr>
          <p:cNvPr id="5" name="Obdélník 4">
            <a:extLst>
              <a:ext uri="{FF2B5EF4-FFF2-40B4-BE49-F238E27FC236}">
                <a16:creationId xmlns:a16="http://schemas.microsoft.com/office/drawing/2014/main" id="{44A70946-235A-1241-8C9E-222554E8A21E}"/>
              </a:ext>
            </a:extLst>
          </p:cNvPr>
          <p:cNvSpPr/>
          <p:nvPr/>
        </p:nvSpPr>
        <p:spPr>
          <a:xfrm>
            <a:off x="446049" y="4187283"/>
            <a:ext cx="1483112" cy="1600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TextovéPole 3">
            <a:extLst>
              <a:ext uri="{FF2B5EF4-FFF2-40B4-BE49-F238E27FC236}">
                <a16:creationId xmlns:a16="http://schemas.microsoft.com/office/drawing/2014/main" id="{BC11A354-265C-AF48-BF15-041A13F79CE9}"/>
              </a:ext>
            </a:extLst>
          </p:cNvPr>
          <p:cNvSpPr txBox="1"/>
          <p:nvPr/>
        </p:nvSpPr>
        <p:spPr>
          <a:xfrm>
            <a:off x="3499430" y="1760773"/>
            <a:ext cx="2145139" cy="584775"/>
          </a:xfrm>
          <a:prstGeom prst="rect">
            <a:avLst/>
          </a:prstGeom>
          <a:noFill/>
        </p:spPr>
        <p:txBody>
          <a:bodyPr wrap="none" rtlCol="0">
            <a:spAutoFit/>
          </a:bodyPr>
          <a:lstStyle/>
          <a:p>
            <a:r>
              <a:rPr lang="cs-CZ" sz="3200" b="1" dirty="0" err="1">
                <a:solidFill>
                  <a:srgbClr val="FF0000"/>
                </a:solidFill>
              </a:rPr>
              <a:t>Launchpad</a:t>
            </a:r>
            <a:r>
              <a:rPr lang="cs-CZ" sz="3200" b="1" dirty="0">
                <a:solidFill>
                  <a:srgbClr val="FF0000"/>
                </a:solidFill>
              </a:rPr>
              <a:t>:</a:t>
            </a:r>
          </a:p>
        </p:txBody>
      </p:sp>
    </p:spTree>
    <p:extLst>
      <p:ext uri="{BB962C8B-B14F-4D97-AF65-F5344CB8AC3E}">
        <p14:creationId xmlns:p14="http://schemas.microsoft.com/office/powerpoint/2010/main" val="78705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3C5252F2-BD95-1148-B361-1BF75008F178}"/>
              </a:ext>
            </a:extLst>
          </p:cNvPr>
          <p:cNvPicPr>
            <a:picLocks noChangeAspect="1"/>
          </p:cNvPicPr>
          <p:nvPr/>
        </p:nvPicPr>
        <p:blipFill>
          <a:blip r:embed="rId2"/>
          <a:stretch>
            <a:fillRect/>
          </a:stretch>
        </p:blipFill>
        <p:spPr>
          <a:xfrm>
            <a:off x="1483898" y="1690689"/>
            <a:ext cx="6017944" cy="4914655"/>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spouštění serverů</a:t>
            </a:r>
          </a:p>
        </p:txBody>
      </p:sp>
      <p:sp>
        <p:nvSpPr>
          <p:cNvPr id="5" name="Obdélník 4">
            <a:extLst>
              <a:ext uri="{FF2B5EF4-FFF2-40B4-BE49-F238E27FC236}">
                <a16:creationId xmlns:a16="http://schemas.microsoft.com/office/drawing/2014/main" id="{44A70946-235A-1241-8C9E-222554E8A21E}"/>
              </a:ext>
            </a:extLst>
          </p:cNvPr>
          <p:cNvSpPr/>
          <p:nvPr/>
        </p:nvSpPr>
        <p:spPr>
          <a:xfrm>
            <a:off x="5715001" y="3816107"/>
            <a:ext cx="1081454" cy="11585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948685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8062370E-8BCC-D244-8FFD-A4EE9B37215C}"/>
              </a:ext>
            </a:extLst>
          </p:cNvPr>
          <p:cNvPicPr>
            <a:picLocks noChangeAspect="1"/>
          </p:cNvPicPr>
          <p:nvPr/>
        </p:nvPicPr>
        <p:blipFill>
          <a:blip r:embed="rId2"/>
          <a:stretch>
            <a:fillRect/>
          </a:stretch>
        </p:blipFill>
        <p:spPr>
          <a:xfrm>
            <a:off x="628650" y="1578219"/>
            <a:ext cx="6017944" cy="4914655"/>
          </a:xfrm>
          <a:prstGeom prst="rect">
            <a:avLst/>
          </a:prstGeom>
        </p:spPr>
      </p:pic>
      <p:sp>
        <p:nvSpPr>
          <p:cNvPr id="2" name="Nadpis 1">
            <a:extLst>
              <a:ext uri="{FF2B5EF4-FFF2-40B4-BE49-F238E27FC236}">
                <a16:creationId xmlns:a16="http://schemas.microsoft.com/office/drawing/2014/main" id="{4B9A5D4B-8CA6-2740-AD4C-FD7DBF0D92BB}"/>
              </a:ext>
            </a:extLst>
          </p:cNvPr>
          <p:cNvSpPr>
            <a:spLocks noGrp="1"/>
          </p:cNvSpPr>
          <p:nvPr>
            <p:ph type="title"/>
          </p:nvPr>
        </p:nvSpPr>
        <p:spPr>
          <a:xfrm>
            <a:off x="628650" y="365126"/>
            <a:ext cx="7886700" cy="1325563"/>
          </a:xfrm>
        </p:spPr>
        <p:txBody>
          <a:bodyPr>
            <a:normAutofit/>
          </a:bodyPr>
          <a:lstStyle/>
          <a:p>
            <a:pPr algn="ctr"/>
            <a:r>
              <a:rPr lang="cs-CZ" sz="4100" dirty="0"/>
              <a:t>Práce s MAMP - spouštění serverů</a:t>
            </a:r>
          </a:p>
        </p:txBody>
      </p:sp>
      <p:sp>
        <p:nvSpPr>
          <p:cNvPr id="5" name="Obdélník 4">
            <a:extLst>
              <a:ext uri="{FF2B5EF4-FFF2-40B4-BE49-F238E27FC236}">
                <a16:creationId xmlns:a16="http://schemas.microsoft.com/office/drawing/2014/main" id="{44A70946-235A-1241-8C9E-222554E8A21E}"/>
              </a:ext>
            </a:extLst>
          </p:cNvPr>
          <p:cNvSpPr/>
          <p:nvPr/>
        </p:nvSpPr>
        <p:spPr>
          <a:xfrm>
            <a:off x="5281785" y="2022231"/>
            <a:ext cx="1178168" cy="5539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ovéPole 5">
            <a:extLst>
              <a:ext uri="{FF2B5EF4-FFF2-40B4-BE49-F238E27FC236}">
                <a16:creationId xmlns:a16="http://schemas.microsoft.com/office/drawing/2014/main" id="{C3720BD7-5BDD-8540-B918-7D4777018D51}"/>
              </a:ext>
            </a:extLst>
          </p:cNvPr>
          <p:cNvSpPr txBox="1"/>
          <p:nvPr/>
        </p:nvSpPr>
        <p:spPr>
          <a:xfrm>
            <a:off x="6646594" y="2114523"/>
            <a:ext cx="2290179" cy="369332"/>
          </a:xfrm>
          <a:prstGeom prst="rect">
            <a:avLst/>
          </a:prstGeom>
          <a:noFill/>
        </p:spPr>
        <p:txBody>
          <a:bodyPr wrap="none" rtlCol="0">
            <a:spAutoFit/>
          </a:bodyPr>
          <a:lstStyle/>
          <a:p>
            <a:r>
              <a:rPr lang="cs-CZ" dirty="0">
                <a:solidFill>
                  <a:srgbClr val="FF0000"/>
                </a:solidFill>
              </a:rPr>
              <a:t>Servery jsou spuštěné.</a:t>
            </a:r>
          </a:p>
        </p:txBody>
      </p:sp>
    </p:spTree>
    <p:extLst>
      <p:ext uri="{BB962C8B-B14F-4D97-AF65-F5344CB8AC3E}">
        <p14:creationId xmlns:p14="http://schemas.microsoft.com/office/powerpoint/2010/main" val="1159151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a:xfrm>
            <a:off x="628650" y="1825625"/>
            <a:ext cx="7886700" cy="935160"/>
          </a:xfrm>
        </p:spPr>
        <p:txBody>
          <a:bodyPr/>
          <a:lstStyle/>
          <a:p>
            <a:pPr marL="0" indent="0">
              <a:buNone/>
            </a:pPr>
            <a:r>
              <a:rPr lang="cs-CZ" sz="2600" dirty="0"/>
              <a:t>Obsah adresáře </a:t>
            </a:r>
            <a:r>
              <a:rPr lang="cs-CZ" sz="2600" b="1" dirty="0"/>
              <a:t>7-2020-TWW-PHP-Contact-App-master</a:t>
            </a:r>
            <a:r>
              <a:rPr lang="cs-CZ" sz="2600" dirty="0"/>
              <a:t> nakopírujte do vašeho adresáře </a:t>
            </a:r>
            <a:r>
              <a:rPr lang="cs-CZ" sz="2600" b="1" dirty="0" err="1"/>
              <a:t>htdocs</a:t>
            </a:r>
            <a:r>
              <a:rPr lang="cs-CZ" sz="2600" dirty="0"/>
              <a:t> v </a:t>
            </a:r>
            <a:r>
              <a:rPr lang="cs-CZ" sz="2600" dirty="0" err="1"/>
              <a:t>MAMPu</a:t>
            </a:r>
            <a:r>
              <a:rPr lang="cs-CZ" sz="2600" dirty="0"/>
              <a:t>:</a:t>
            </a:r>
          </a:p>
        </p:txBody>
      </p:sp>
      <p:pic>
        <p:nvPicPr>
          <p:cNvPr id="4" name="Obrázek 3">
            <a:extLst>
              <a:ext uri="{FF2B5EF4-FFF2-40B4-BE49-F238E27FC236}">
                <a16:creationId xmlns:a16="http://schemas.microsoft.com/office/drawing/2014/main" id="{D38A32A5-DCD8-0746-8EBF-EA3237CCA33C}"/>
              </a:ext>
            </a:extLst>
          </p:cNvPr>
          <p:cNvPicPr>
            <a:picLocks noChangeAspect="1"/>
          </p:cNvPicPr>
          <p:nvPr/>
        </p:nvPicPr>
        <p:blipFill>
          <a:blip r:embed="rId2"/>
          <a:stretch>
            <a:fillRect/>
          </a:stretch>
        </p:blipFill>
        <p:spPr>
          <a:xfrm>
            <a:off x="953466" y="2689364"/>
            <a:ext cx="7026053" cy="3378584"/>
          </a:xfrm>
          <a:prstGeom prst="rect">
            <a:avLst/>
          </a:prstGeom>
        </p:spPr>
      </p:pic>
      <p:sp>
        <p:nvSpPr>
          <p:cNvPr id="5" name="Obdélník 4">
            <a:extLst>
              <a:ext uri="{FF2B5EF4-FFF2-40B4-BE49-F238E27FC236}">
                <a16:creationId xmlns:a16="http://schemas.microsoft.com/office/drawing/2014/main" id="{BFFDEFF8-359A-C146-A74F-7F022B2F43DB}"/>
              </a:ext>
            </a:extLst>
          </p:cNvPr>
          <p:cNvSpPr/>
          <p:nvPr/>
        </p:nvSpPr>
        <p:spPr>
          <a:xfrm>
            <a:off x="3392354" y="3668905"/>
            <a:ext cx="1224864" cy="53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2D5BB55F-3BBE-854D-817A-A1A2F19C22BA}"/>
              </a:ext>
            </a:extLst>
          </p:cNvPr>
          <p:cNvSpPr/>
          <p:nvPr/>
        </p:nvSpPr>
        <p:spPr>
          <a:xfrm>
            <a:off x="3392354" y="5687645"/>
            <a:ext cx="4470482" cy="380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TextovéPole 6">
            <a:extLst>
              <a:ext uri="{FF2B5EF4-FFF2-40B4-BE49-F238E27FC236}">
                <a16:creationId xmlns:a16="http://schemas.microsoft.com/office/drawing/2014/main" id="{782599E1-4FBD-DC4A-A435-7005D4432955}"/>
              </a:ext>
            </a:extLst>
          </p:cNvPr>
          <p:cNvSpPr txBox="1"/>
          <p:nvPr/>
        </p:nvSpPr>
        <p:spPr>
          <a:xfrm>
            <a:off x="39926" y="6269736"/>
            <a:ext cx="9064148" cy="446276"/>
          </a:xfrm>
          <a:prstGeom prst="rect">
            <a:avLst/>
          </a:prstGeom>
          <a:noFill/>
        </p:spPr>
        <p:txBody>
          <a:bodyPr wrap="none" rtlCol="0">
            <a:spAutoFit/>
          </a:bodyPr>
          <a:lstStyle/>
          <a:p>
            <a:r>
              <a:rPr lang="cs-CZ" sz="2300" i="1" dirty="0"/>
              <a:t>Poznámka: výše uvedený kód pro vás vytvořil kolega Ing. Radek Vala, Ph.D.</a:t>
            </a:r>
          </a:p>
        </p:txBody>
      </p:sp>
    </p:spTree>
    <p:extLst>
      <p:ext uri="{BB962C8B-B14F-4D97-AF65-F5344CB8AC3E}">
        <p14:creationId xmlns:p14="http://schemas.microsoft.com/office/powerpoint/2010/main" val="164454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Založení DB</a:t>
            </a:r>
            <a:r>
              <a:rPr lang="cs-CZ" b="1" dirty="0"/>
              <a:t>:</a:t>
            </a:r>
          </a:p>
          <a:p>
            <a:pPr marL="0" indent="0">
              <a:buNone/>
            </a:pPr>
            <a:r>
              <a:rPr lang="cs-CZ" dirty="0"/>
              <a:t>vytvořit prázdnou databázi pro SQL tabulky:</a:t>
            </a:r>
          </a:p>
          <a:p>
            <a:pPr marL="0" indent="0">
              <a:buNone/>
            </a:pPr>
            <a:r>
              <a:rPr lang="cs-CZ" dirty="0">
                <a:hlinkClick r:id="rId2"/>
              </a:rPr>
              <a:t>http://localhost:8888/MAMP/?language=English</a:t>
            </a:r>
            <a:endParaRPr lang="cs-CZ" dirty="0"/>
          </a:p>
          <a:p>
            <a:pPr marL="0" indent="0">
              <a:buNone/>
            </a:pPr>
            <a:endParaRPr lang="cs-CZ" dirty="0"/>
          </a:p>
        </p:txBody>
      </p:sp>
      <p:pic>
        <p:nvPicPr>
          <p:cNvPr id="4" name="Obrázek 3">
            <a:extLst>
              <a:ext uri="{FF2B5EF4-FFF2-40B4-BE49-F238E27FC236}">
                <a16:creationId xmlns:a16="http://schemas.microsoft.com/office/drawing/2014/main" id="{280AD9A7-484C-AE41-AE10-3B73E6E21769}"/>
              </a:ext>
            </a:extLst>
          </p:cNvPr>
          <p:cNvPicPr>
            <a:picLocks noChangeAspect="1"/>
          </p:cNvPicPr>
          <p:nvPr/>
        </p:nvPicPr>
        <p:blipFill>
          <a:blip r:embed="rId3"/>
          <a:stretch>
            <a:fillRect/>
          </a:stretch>
        </p:blipFill>
        <p:spPr>
          <a:xfrm>
            <a:off x="628650" y="3429000"/>
            <a:ext cx="7606602" cy="3380712"/>
          </a:xfrm>
          <a:prstGeom prst="rect">
            <a:avLst/>
          </a:prstGeom>
        </p:spPr>
      </p:pic>
      <p:sp>
        <p:nvSpPr>
          <p:cNvPr id="5" name="Obdélník 4">
            <a:extLst>
              <a:ext uri="{FF2B5EF4-FFF2-40B4-BE49-F238E27FC236}">
                <a16:creationId xmlns:a16="http://schemas.microsoft.com/office/drawing/2014/main" id="{F3037635-2CC7-EA43-8499-60C6D9ECB781}"/>
              </a:ext>
            </a:extLst>
          </p:cNvPr>
          <p:cNvSpPr/>
          <p:nvPr/>
        </p:nvSpPr>
        <p:spPr>
          <a:xfrm>
            <a:off x="2862677" y="4943789"/>
            <a:ext cx="1247099" cy="268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0A3C7618-B0A8-1F4A-B739-F47DE588C599}"/>
              </a:ext>
            </a:extLst>
          </p:cNvPr>
          <p:cNvSpPr/>
          <p:nvPr/>
        </p:nvSpPr>
        <p:spPr>
          <a:xfrm>
            <a:off x="2862677" y="4292618"/>
            <a:ext cx="694440" cy="268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986564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83A1AC33-ACF3-8545-9135-42BCB1B03915}"/>
              </a:ext>
            </a:extLst>
          </p:cNvPr>
          <p:cNvPicPr>
            <a:picLocks noChangeAspect="1"/>
          </p:cNvPicPr>
          <p:nvPr/>
        </p:nvPicPr>
        <p:blipFill>
          <a:blip r:embed="rId2"/>
          <a:stretch>
            <a:fillRect/>
          </a:stretch>
        </p:blipFill>
        <p:spPr>
          <a:xfrm>
            <a:off x="2310436" y="2542696"/>
            <a:ext cx="3990424" cy="3814745"/>
          </a:xfrm>
          <a:prstGeom prst="rect">
            <a:avLst/>
          </a:prstGeom>
          <a:ln w="12700">
            <a:solidFill>
              <a:schemeClr val="tx1"/>
            </a:solidFill>
          </a:ln>
        </p:spPr>
      </p:pic>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Založení DB</a:t>
            </a:r>
            <a:r>
              <a:rPr lang="cs-CZ" b="1" dirty="0"/>
              <a:t> </a:t>
            </a:r>
            <a:r>
              <a:rPr lang="cs-CZ" b="1" dirty="0">
                <a:sym typeface="Wingdings" pitchFamily="2" charset="2"/>
              </a:rPr>
              <a:t> </a:t>
            </a:r>
            <a:r>
              <a:rPr lang="cs-CZ" dirty="0"/>
              <a:t>Kliknout na Databases:</a:t>
            </a:r>
          </a:p>
        </p:txBody>
      </p:sp>
      <p:sp>
        <p:nvSpPr>
          <p:cNvPr id="5" name="Obdélník 4">
            <a:extLst>
              <a:ext uri="{FF2B5EF4-FFF2-40B4-BE49-F238E27FC236}">
                <a16:creationId xmlns:a16="http://schemas.microsoft.com/office/drawing/2014/main" id="{F3037635-2CC7-EA43-8499-60C6D9ECB781}"/>
              </a:ext>
            </a:extLst>
          </p:cNvPr>
          <p:cNvSpPr/>
          <p:nvPr/>
        </p:nvSpPr>
        <p:spPr>
          <a:xfrm>
            <a:off x="2310436" y="2863780"/>
            <a:ext cx="1247099" cy="268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74304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842C43A4-AAA6-AD4F-9187-D9DC46397A4C}"/>
              </a:ext>
            </a:extLst>
          </p:cNvPr>
          <p:cNvPicPr>
            <a:picLocks noChangeAspect="1"/>
          </p:cNvPicPr>
          <p:nvPr/>
        </p:nvPicPr>
        <p:blipFill>
          <a:blip r:embed="rId2"/>
          <a:stretch>
            <a:fillRect/>
          </a:stretch>
        </p:blipFill>
        <p:spPr>
          <a:xfrm>
            <a:off x="483576" y="3266575"/>
            <a:ext cx="8385908" cy="3521086"/>
          </a:xfrm>
          <a:prstGeom prst="rect">
            <a:avLst/>
          </a:prstGeom>
        </p:spPr>
      </p:pic>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a:xfrm>
            <a:off x="628650" y="1825625"/>
            <a:ext cx="7886700" cy="1506660"/>
          </a:xfrm>
        </p:spPr>
        <p:txBody>
          <a:bodyPr/>
          <a:lstStyle/>
          <a:p>
            <a:pPr marL="0" indent="0">
              <a:buNone/>
            </a:pPr>
            <a:r>
              <a:rPr lang="cs-CZ" b="1" u="sng" dirty="0"/>
              <a:t>Založení DB</a:t>
            </a:r>
            <a:r>
              <a:rPr lang="cs-CZ" b="1" dirty="0"/>
              <a:t> </a:t>
            </a:r>
            <a:r>
              <a:rPr lang="cs-CZ" b="1" dirty="0">
                <a:sym typeface="Wingdings" pitchFamily="2" charset="2"/>
              </a:rPr>
              <a:t> </a:t>
            </a:r>
            <a:r>
              <a:rPr lang="cs-CZ" dirty="0"/>
              <a:t>Vytvořit DB </a:t>
            </a:r>
            <a:r>
              <a:rPr lang="cs-CZ" dirty="0">
                <a:sym typeface="Wingdings" pitchFamily="2" charset="2"/>
              </a:rPr>
              <a:t> </a:t>
            </a:r>
            <a:r>
              <a:rPr lang="cs-CZ" dirty="0" err="1"/>
              <a:t>Create</a:t>
            </a:r>
            <a:r>
              <a:rPr lang="cs-CZ" dirty="0"/>
              <a:t> </a:t>
            </a:r>
            <a:r>
              <a:rPr lang="cs-CZ" dirty="0">
                <a:sym typeface="Wingdings" pitchFamily="2" charset="2"/>
              </a:rPr>
              <a:t></a:t>
            </a:r>
            <a:r>
              <a:rPr lang="cs-CZ" dirty="0"/>
              <a:t> zadat jméno: </a:t>
            </a:r>
          </a:p>
          <a:p>
            <a:r>
              <a:rPr lang="cs-CZ" dirty="0"/>
              <a:t>contacts_ut11</a:t>
            </a:r>
          </a:p>
          <a:p>
            <a:r>
              <a:rPr lang="cs-CZ" dirty="0"/>
              <a:t>contacts_ut13</a:t>
            </a:r>
          </a:p>
        </p:txBody>
      </p:sp>
      <p:sp>
        <p:nvSpPr>
          <p:cNvPr id="5" name="Obdélník 4">
            <a:extLst>
              <a:ext uri="{FF2B5EF4-FFF2-40B4-BE49-F238E27FC236}">
                <a16:creationId xmlns:a16="http://schemas.microsoft.com/office/drawing/2014/main" id="{F3037635-2CC7-EA43-8499-60C6D9ECB781}"/>
              </a:ext>
            </a:extLst>
          </p:cNvPr>
          <p:cNvSpPr/>
          <p:nvPr/>
        </p:nvSpPr>
        <p:spPr>
          <a:xfrm>
            <a:off x="752942" y="4600135"/>
            <a:ext cx="664378" cy="2672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52F1CDDA-8621-8646-833E-22DA234F2AB7}"/>
              </a:ext>
            </a:extLst>
          </p:cNvPr>
          <p:cNvSpPr/>
          <p:nvPr/>
        </p:nvSpPr>
        <p:spPr>
          <a:xfrm>
            <a:off x="3525176" y="4733778"/>
            <a:ext cx="2024529" cy="371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73A362B4-4D9C-134A-816C-A223284BAD8B}"/>
              </a:ext>
            </a:extLst>
          </p:cNvPr>
          <p:cNvSpPr/>
          <p:nvPr/>
        </p:nvSpPr>
        <p:spPr>
          <a:xfrm>
            <a:off x="7725115" y="4773235"/>
            <a:ext cx="665943" cy="280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85439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42838A1B-5977-EB4B-9BA5-07244F9A20E2}"/>
              </a:ext>
            </a:extLst>
          </p:cNvPr>
          <p:cNvPicPr>
            <a:picLocks noChangeAspect="1"/>
          </p:cNvPicPr>
          <p:nvPr/>
        </p:nvPicPr>
        <p:blipFill>
          <a:blip r:embed="rId2"/>
          <a:stretch>
            <a:fillRect/>
          </a:stretch>
        </p:blipFill>
        <p:spPr>
          <a:xfrm>
            <a:off x="52649" y="2867161"/>
            <a:ext cx="8758459" cy="2878439"/>
          </a:xfrm>
          <a:prstGeom prst="rect">
            <a:avLst/>
          </a:prstGeom>
          <a:ln w="12700">
            <a:solidFill>
              <a:schemeClr val="tx1"/>
            </a:solidFill>
          </a:ln>
        </p:spPr>
      </p:pic>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Databáze neobsahuje žádné tabulky</a:t>
            </a:r>
            <a:r>
              <a:rPr lang="cs-CZ" b="1" dirty="0"/>
              <a:t>:</a:t>
            </a:r>
            <a:endParaRPr lang="cs-CZ" dirty="0"/>
          </a:p>
        </p:txBody>
      </p:sp>
      <p:sp>
        <p:nvSpPr>
          <p:cNvPr id="8" name="Obdélník 7">
            <a:extLst>
              <a:ext uri="{FF2B5EF4-FFF2-40B4-BE49-F238E27FC236}">
                <a16:creationId xmlns:a16="http://schemas.microsoft.com/office/drawing/2014/main" id="{52F1CDDA-8621-8646-833E-22DA234F2AB7}"/>
              </a:ext>
            </a:extLst>
          </p:cNvPr>
          <p:cNvSpPr/>
          <p:nvPr/>
        </p:nvSpPr>
        <p:spPr>
          <a:xfrm>
            <a:off x="360000" y="3822171"/>
            <a:ext cx="3083470" cy="317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Obdélník 9">
            <a:extLst>
              <a:ext uri="{FF2B5EF4-FFF2-40B4-BE49-F238E27FC236}">
                <a16:creationId xmlns:a16="http://schemas.microsoft.com/office/drawing/2014/main" id="{740AD073-5C07-914F-976C-EF1DC64B426E}"/>
              </a:ext>
            </a:extLst>
          </p:cNvPr>
          <p:cNvSpPr/>
          <p:nvPr/>
        </p:nvSpPr>
        <p:spPr>
          <a:xfrm>
            <a:off x="119669" y="3239602"/>
            <a:ext cx="1356331" cy="415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794083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621B3788-169B-334E-A128-7267A9FE8F0A}"/>
              </a:ext>
            </a:extLst>
          </p:cNvPr>
          <p:cNvPicPr>
            <a:picLocks noChangeAspect="1"/>
          </p:cNvPicPr>
          <p:nvPr/>
        </p:nvPicPr>
        <p:blipFill>
          <a:blip r:embed="rId2"/>
          <a:stretch>
            <a:fillRect/>
          </a:stretch>
        </p:blipFill>
        <p:spPr>
          <a:xfrm>
            <a:off x="31304" y="2455421"/>
            <a:ext cx="9081392" cy="3807884"/>
          </a:xfrm>
          <a:prstGeom prst="rect">
            <a:avLst/>
          </a:prstGeom>
        </p:spPr>
      </p:pic>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Vytvoření a naplnění tabulky </a:t>
            </a:r>
            <a:r>
              <a:rPr lang="cs-CZ" b="1" u="sng" dirty="0" err="1"/>
              <a:t>contact</a:t>
            </a:r>
            <a:r>
              <a:rPr lang="cs-CZ" b="1" dirty="0"/>
              <a:t>:</a:t>
            </a:r>
            <a:endParaRPr lang="cs-CZ" dirty="0"/>
          </a:p>
        </p:txBody>
      </p:sp>
      <p:sp>
        <p:nvSpPr>
          <p:cNvPr id="8" name="Obdélník 7">
            <a:extLst>
              <a:ext uri="{FF2B5EF4-FFF2-40B4-BE49-F238E27FC236}">
                <a16:creationId xmlns:a16="http://schemas.microsoft.com/office/drawing/2014/main" id="{52F1CDDA-8621-8646-833E-22DA234F2AB7}"/>
              </a:ext>
            </a:extLst>
          </p:cNvPr>
          <p:cNvSpPr/>
          <p:nvPr/>
        </p:nvSpPr>
        <p:spPr>
          <a:xfrm>
            <a:off x="861961" y="3614993"/>
            <a:ext cx="8136915" cy="1297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Obdélník 9">
            <a:extLst>
              <a:ext uri="{FF2B5EF4-FFF2-40B4-BE49-F238E27FC236}">
                <a16:creationId xmlns:a16="http://schemas.microsoft.com/office/drawing/2014/main" id="{740AD073-5C07-914F-976C-EF1DC64B426E}"/>
              </a:ext>
            </a:extLst>
          </p:cNvPr>
          <p:cNvSpPr/>
          <p:nvPr/>
        </p:nvSpPr>
        <p:spPr>
          <a:xfrm>
            <a:off x="8540954" y="5588000"/>
            <a:ext cx="457923" cy="30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Obdélník 4">
            <a:extLst>
              <a:ext uri="{FF2B5EF4-FFF2-40B4-BE49-F238E27FC236}">
                <a16:creationId xmlns:a16="http://schemas.microsoft.com/office/drawing/2014/main" id="{002F63E4-DF34-524E-9526-BF5BC73AE8A5}"/>
              </a:ext>
            </a:extLst>
          </p:cNvPr>
          <p:cNvSpPr/>
          <p:nvPr/>
        </p:nvSpPr>
        <p:spPr>
          <a:xfrm>
            <a:off x="3519931" y="3699400"/>
            <a:ext cx="3465308" cy="830997"/>
          </a:xfrm>
          <a:prstGeom prst="rect">
            <a:avLst/>
          </a:prstGeom>
        </p:spPr>
        <p:txBody>
          <a:bodyPr wrap="none">
            <a:spAutoFit/>
          </a:bodyPr>
          <a:lstStyle/>
          <a:p>
            <a:r>
              <a:rPr lang="cs-CZ" sz="2400" dirty="0"/>
              <a:t>Sem vložit obsah souboru:</a:t>
            </a:r>
          </a:p>
          <a:p>
            <a:r>
              <a:rPr lang="cs-CZ" sz="2400" dirty="0"/>
              <a:t>4-SQL_tabulka_contact.txt</a:t>
            </a:r>
          </a:p>
        </p:txBody>
      </p:sp>
    </p:spTree>
    <p:extLst>
      <p:ext uri="{BB962C8B-B14F-4D97-AF65-F5344CB8AC3E}">
        <p14:creationId xmlns:p14="http://schemas.microsoft.com/office/powerpoint/2010/main" val="328685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90711BF-F395-9346-928F-9A93D70A8F2A}"/>
              </a:ext>
            </a:extLst>
          </p:cNvPr>
          <p:cNvSpPr>
            <a:spLocks noGrp="1"/>
          </p:cNvSpPr>
          <p:nvPr>
            <p:ph type="title"/>
          </p:nvPr>
        </p:nvSpPr>
        <p:spPr/>
        <p:txBody>
          <a:bodyPr/>
          <a:lstStyle/>
          <a:p>
            <a:r>
              <a:rPr lang="cs-CZ" dirty="0"/>
              <a:t>Jak PHP funguje?</a:t>
            </a:r>
          </a:p>
        </p:txBody>
      </p:sp>
      <p:pic>
        <p:nvPicPr>
          <p:cNvPr id="5" name="Obrázek 4">
            <a:extLst>
              <a:ext uri="{FF2B5EF4-FFF2-40B4-BE49-F238E27FC236}">
                <a16:creationId xmlns:a16="http://schemas.microsoft.com/office/drawing/2014/main" id="{6BFAE2BE-58D2-B54B-B48F-A0F4E9CF26C8}"/>
              </a:ext>
            </a:extLst>
          </p:cNvPr>
          <p:cNvPicPr>
            <a:picLocks noChangeAspect="1"/>
          </p:cNvPicPr>
          <p:nvPr/>
        </p:nvPicPr>
        <p:blipFill>
          <a:blip r:embed="rId2"/>
          <a:stretch>
            <a:fillRect/>
          </a:stretch>
        </p:blipFill>
        <p:spPr>
          <a:xfrm>
            <a:off x="842455" y="1336673"/>
            <a:ext cx="7764603" cy="5425867"/>
          </a:xfrm>
          <a:prstGeom prst="rect">
            <a:avLst/>
          </a:prstGeom>
        </p:spPr>
      </p:pic>
    </p:spTree>
    <p:extLst>
      <p:ext uri="{BB962C8B-B14F-4D97-AF65-F5344CB8AC3E}">
        <p14:creationId xmlns:p14="http://schemas.microsoft.com/office/powerpoint/2010/main" val="3461205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Tabulka </a:t>
            </a:r>
            <a:r>
              <a:rPr lang="cs-CZ" b="1" u="sng" dirty="0" err="1"/>
              <a:t>contact</a:t>
            </a:r>
            <a:r>
              <a:rPr lang="cs-CZ" b="1" u="sng" dirty="0"/>
              <a:t> byla vytvořena a naplněna</a:t>
            </a:r>
            <a:r>
              <a:rPr lang="cs-CZ" b="1" dirty="0"/>
              <a:t>:</a:t>
            </a:r>
            <a:endParaRPr lang="cs-CZ" dirty="0"/>
          </a:p>
        </p:txBody>
      </p:sp>
      <p:pic>
        <p:nvPicPr>
          <p:cNvPr id="4" name="Obrázek 3">
            <a:extLst>
              <a:ext uri="{FF2B5EF4-FFF2-40B4-BE49-F238E27FC236}">
                <a16:creationId xmlns:a16="http://schemas.microsoft.com/office/drawing/2014/main" id="{DC5664AB-5CE5-1A4A-82E5-39BB1173AA2D}"/>
              </a:ext>
            </a:extLst>
          </p:cNvPr>
          <p:cNvPicPr>
            <a:picLocks noChangeAspect="1"/>
          </p:cNvPicPr>
          <p:nvPr/>
        </p:nvPicPr>
        <p:blipFill>
          <a:blip r:embed="rId2"/>
          <a:stretch>
            <a:fillRect/>
          </a:stretch>
        </p:blipFill>
        <p:spPr>
          <a:xfrm>
            <a:off x="99792" y="2357353"/>
            <a:ext cx="8944415" cy="4351337"/>
          </a:xfrm>
          <a:prstGeom prst="rect">
            <a:avLst/>
          </a:prstGeom>
        </p:spPr>
      </p:pic>
    </p:spTree>
    <p:extLst>
      <p:ext uri="{BB962C8B-B14F-4D97-AF65-F5344CB8AC3E}">
        <p14:creationId xmlns:p14="http://schemas.microsoft.com/office/powerpoint/2010/main" val="1070820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dirty="0"/>
              <a:t>Spuštění projektu: </a:t>
            </a:r>
            <a:r>
              <a:rPr lang="cs-CZ" dirty="0">
                <a:hlinkClick r:id="rId2"/>
              </a:rPr>
              <a:t>http://localhost:8888/oulehla/</a:t>
            </a:r>
            <a:endParaRPr lang="cs-CZ" dirty="0"/>
          </a:p>
          <a:p>
            <a:pPr marL="0" indent="0">
              <a:buNone/>
            </a:pPr>
            <a:endParaRPr lang="cs-CZ" dirty="0"/>
          </a:p>
        </p:txBody>
      </p:sp>
      <p:pic>
        <p:nvPicPr>
          <p:cNvPr id="4" name="Obrázek 3">
            <a:extLst>
              <a:ext uri="{FF2B5EF4-FFF2-40B4-BE49-F238E27FC236}">
                <a16:creationId xmlns:a16="http://schemas.microsoft.com/office/drawing/2014/main" id="{C3847A12-D6DF-3E4F-BC11-7B1A55622216}"/>
              </a:ext>
            </a:extLst>
          </p:cNvPr>
          <p:cNvPicPr>
            <a:picLocks noChangeAspect="1"/>
          </p:cNvPicPr>
          <p:nvPr/>
        </p:nvPicPr>
        <p:blipFill>
          <a:blip r:embed="rId3"/>
          <a:stretch>
            <a:fillRect/>
          </a:stretch>
        </p:blipFill>
        <p:spPr>
          <a:xfrm>
            <a:off x="628650" y="2343257"/>
            <a:ext cx="7886699" cy="4149617"/>
          </a:xfrm>
          <a:prstGeom prst="rect">
            <a:avLst/>
          </a:prstGeom>
        </p:spPr>
      </p:pic>
    </p:spTree>
    <p:extLst>
      <p:ext uri="{BB962C8B-B14F-4D97-AF65-F5344CB8AC3E}">
        <p14:creationId xmlns:p14="http://schemas.microsoft.com/office/powerpoint/2010/main" val="3715268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A9DF6D-FF97-E24B-9766-E087A6B407A3}"/>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8D7643F6-91C3-5142-9C78-024B38445DDB}"/>
              </a:ext>
            </a:extLst>
          </p:cNvPr>
          <p:cNvSpPr>
            <a:spLocks noGrp="1"/>
          </p:cNvSpPr>
          <p:nvPr>
            <p:ph idx="1"/>
          </p:nvPr>
        </p:nvSpPr>
        <p:spPr/>
        <p:txBody>
          <a:bodyPr/>
          <a:lstStyle/>
          <a:p>
            <a:pPr marL="0" indent="0">
              <a:buNone/>
            </a:pPr>
            <a:r>
              <a:rPr lang="cs-CZ" b="1" u="sng" dirty="0"/>
              <a:t>Otevření projektu ve VS Code</a:t>
            </a:r>
            <a:r>
              <a:rPr lang="cs-CZ" dirty="0"/>
              <a:t>:</a:t>
            </a:r>
          </a:p>
        </p:txBody>
      </p:sp>
      <p:pic>
        <p:nvPicPr>
          <p:cNvPr id="5" name="Obrázek 4">
            <a:extLst>
              <a:ext uri="{FF2B5EF4-FFF2-40B4-BE49-F238E27FC236}">
                <a16:creationId xmlns:a16="http://schemas.microsoft.com/office/drawing/2014/main" id="{F241F027-5EEF-0F46-9E62-FE3162108488}"/>
              </a:ext>
            </a:extLst>
          </p:cNvPr>
          <p:cNvPicPr>
            <a:picLocks noChangeAspect="1"/>
          </p:cNvPicPr>
          <p:nvPr/>
        </p:nvPicPr>
        <p:blipFill>
          <a:blip r:embed="rId2"/>
          <a:stretch>
            <a:fillRect/>
          </a:stretch>
        </p:blipFill>
        <p:spPr>
          <a:xfrm>
            <a:off x="628650" y="2232129"/>
            <a:ext cx="7695953" cy="4537167"/>
          </a:xfrm>
          <a:prstGeom prst="rect">
            <a:avLst/>
          </a:prstGeom>
        </p:spPr>
      </p:pic>
    </p:spTree>
    <p:extLst>
      <p:ext uri="{BB962C8B-B14F-4D97-AF65-F5344CB8AC3E}">
        <p14:creationId xmlns:p14="http://schemas.microsoft.com/office/powerpoint/2010/main" val="386962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r>
              <a:rPr lang="cs-CZ" sz="3200" dirty="0"/>
              <a:t>Další postup je v souboru:</a:t>
            </a:r>
          </a:p>
          <a:p>
            <a:pPr marL="0" indent="0" algn="ctr">
              <a:buNone/>
            </a:pPr>
            <a:r>
              <a:rPr lang="cs-CZ" sz="3200" dirty="0"/>
              <a:t>5-PHP_MySQL_projekt.txt</a:t>
            </a:r>
          </a:p>
          <a:p>
            <a:endParaRPr lang="cs-CZ" dirty="0"/>
          </a:p>
        </p:txBody>
      </p:sp>
    </p:spTree>
    <p:extLst>
      <p:ext uri="{BB962C8B-B14F-4D97-AF65-F5344CB8AC3E}">
        <p14:creationId xmlns:p14="http://schemas.microsoft.com/office/powerpoint/2010/main" val="1477807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a:xfrm>
            <a:off x="628650" y="1825625"/>
            <a:ext cx="1765758" cy="521649"/>
          </a:xfrm>
        </p:spPr>
        <p:txBody>
          <a:bodyPr>
            <a:normAutofit lnSpcReduction="10000"/>
          </a:bodyPr>
          <a:lstStyle/>
          <a:p>
            <a:pPr marL="0" indent="0">
              <a:buNone/>
            </a:pPr>
            <a:r>
              <a:rPr lang="cs-CZ" sz="3200" dirty="0"/>
              <a:t>Výsledek:</a:t>
            </a:r>
          </a:p>
        </p:txBody>
      </p:sp>
      <p:pic>
        <p:nvPicPr>
          <p:cNvPr id="4" name="Obrázek 3">
            <a:extLst>
              <a:ext uri="{FF2B5EF4-FFF2-40B4-BE49-F238E27FC236}">
                <a16:creationId xmlns:a16="http://schemas.microsoft.com/office/drawing/2014/main" id="{7A1FC832-5A12-444A-8724-B547C4D38EE0}"/>
              </a:ext>
            </a:extLst>
          </p:cNvPr>
          <p:cNvPicPr>
            <a:picLocks noChangeAspect="1"/>
          </p:cNvPicPr>
          <p:nvPr/>
        </p:nvPicPr>
        <p:blipFill>
          <a:blip r:embed="rId2"/>
          <a:stretch>
            <a:fillRect/>
          </a:stretch>
        </p:blipFill>
        <p:spPr>
          <a:xfrm>
            <a:off x="1012856" y="2482210"/>
            <a:ext cx="6583799" cy="2880412"/>
          </a:xfrm>
          <a:prstGeom prst="rect">
            <a:avLst/>
          </a:prstGeom>
          <a:ln w="12700">
            <a:solidFill>
              <a:schemeClr val="tx1"/>
            </a:solidFill>
          </a:ln>
        </p:spPr>
      </p:pic>
    </p:spTree>
    <p:extLst>
      <p:ext uri="{BB962C8B-B14F-4D97-AF65-F5344CB8AC3E}">
        <p14:creationId xmlns:p14="http://schemas.microsoft.com/office/powerpoint/2010/main" val="4051167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r>
              <a:rPr lang="cs-CZ" sz="3200" dirty="0"/>
              <a:t>Pokračovat v souboru:</a:t>
            </a:r>
          </a:p>
          <a:p>
            <a:pPr marL="0" indent="0" algn="ctr">
              <a:buNone/>
            </a:pPr>
            <a:r>
              <a:rPr lang="cs-CZ" sz="3200" dirty="0"/>
              <a:t>5-PHP_MySQL_projekt.txt</a:t>
            </a:r>
          </a:p>
          <a:p>
            <a:endParaRPr lang="cs-CZ" dirty="0"/>
          </a:p>
        </p:txBody>
      </p:sp>
    </p:spTree>
    <p:extLst>
      <p:ext uri="{BB962C8B-B14F-4D97-AF65-F5344CB8AC3E}">
        <p14:creationId xmlns:p14="http://schemas.microsoft.com/office/powerpoint/2010/main" val="357520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a:xfrm>
            <a:off x="628650" y="1825625"/>
            <a:ext cx="1765758" cy="521649"/>
          </a:xfrm>
        </p:spPr>
        <p:txBody>
          <a:bodyPr>
            <a:normAutofit lnSpcReduction="10000"/>
          </a:bodyPr>
          <a:lstStyle/>
          <a:p>
            <a:pPr marL="0" indent="0">
              <a:buNone/>
            </a:pPr>
            <a:r>
              <a:rPr lang="cs-CZ" sz="3200" dirty="0"/>
              <a:t>Výsledek:</a:t>
            </a:r>
          </a:p>
        </p:txBody>
      </p:sp>
      <p:pic>
        <p:nvPicPr>
          <p:cNvPr id="5" name="Obrázek 4">
            <a:extLst>
              <a:ext uri="{FF2B5EF4-FFF2-40B4-BE49-F238E27FC236}">
                <a16:creationId xmlns:a16="http://schemas.microsoft.com/office/drawing/2014/main" id="{C5E795C1-FA94-7544-8E4B-12356CCA6709}"/>
              </a:ext>
            </a:extLst>
          </p:cNvPr>
          <p:cNvPicPr>
            <a:picLocks noChangeAspect="1"/>
          </p:cNvPicPr>
          <p:nvPr/>
        </p:nvPicPr>
        <p:blipFill>
          <a:blip r:embed="rId2"/>
          <a:stretch>
            <a:fillRect/>
          </a:stretch>
        </p:blipFill>
        <p:spPr>
          <a:xfrm>
            <a:off x="1280100" y="2705161"/>
            <a:ext cx="6766508" cy="2960347"/>
          </a:xfrm>
          <a:prstGeom prst="rect">
            <a:avLst/>
          </a:prstGeom>
          <a:ln w="12700">
            <a:solidFill>
              <a:schemeClr val="tx1"/>
            </a:solidFill>
          </a:ln>
        </p:spPr>
      </p:pic>
    </p:spTree>
    <p:extLst>
      <p:ext uri="{BB962C8B-B14F-4D97-AF65-F5344CB8AC3E}">
        <p14:creationId xmlns:p14="http://schemas.microsoft.com/office/powerpoint/2010/main" val="3414064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endParaRPr lang="cs-CZ" sz="3200" dirty="0"/>
          </a:p>
          <a:p>
            <a:pPr marL="0" indent="0" algn="ctr">
              <a:buNone/>
            </a:pPr>
            <a:r>
              <a:rPr lang="cs-CZ" sz="3200" dirty="0"/>
              <a:t>ZAPNOUT MONITOR, VIZ NÁSLEDUJÍCÍ SLAJD</a:t>
            </a:r>
            <a:endParaRPr lang="cs-CZ" dirty="0"/>
          </a:p>
        </p:txBody>
      </p:sp>
    </p:spTree>
    <p:extLst>
      <p:ext uri="{BB962C8B-B14F-4D97-AF65-F5344CB8AC3E}">
        <p14:creationId xmlns:p14="http://schemas.microsoft.com/office/powerpoint/2010/main" val="340172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6D2FC51-FD5B-6143-BA70-971390652F24}"/>
              </a:ext>
            </a:extLst>
          </p:cNvPr>
          <p:cNvSpPr>
            <a:spLocks noGrp="1"/>
          </p:cNvSpPr>
          <p:nvPr>
            <p:ph type="title"/>
          </p:nvPr>
        </p:nvSpPr>
        <p:spPr/>
        <p:txBody>
          <a:bodyPr/>
          <a:lstStyle/>
          <a:p>
            <a:r>
              <a:rPr lang="cs-CZ" dirty="0"/>
              <a:t>PHP/</a:t>
            </a:r>
            <a:r>
              <a:rPr lang="cs-CZ" dirty="0" err="1"/>
              <a:t>MySQL</a:t>
            </a:r>
            <a:r>
              <a:rPr lang="cs-CZ" dirty="0"/>
              <a:t> projekt</a:t>
            </a:r>
          </a:p>
        </p:txBody>
      </p:sp>
      <p:pic>
        <p:nvPicPr>
          <p:cNvPr id="4" name="Zástupný obsah 3">
            <a:extLst>
              <a:ext uri="{FF2B5EF4-FFF2-40B4-BE49-F238E27FC236}">
                <a16:creationId xmlns:a16="http://schemas.microsoft.com/office/drawing/2014/main" id="{D7EBC916-4373-0B4E-A2D7-2A6C9E234E82}"/>
              </a:ext>
            </a:extLst>
          </p:cNvPr>
          <p:cNvPicPr>
            <a:picLocks noGrp="1" noChangeAspect="1"/>
          </p:cNvPicPr>
          <p:nvPr>
            <p:ph idx="1"/>
          </p:nvPr>
        </p:nvPicPr>
        <p:blipFill>
          <a:blip r:embed="rId2"/>
          <a:stretch>
            <a:fillRect/>
          </a:stretch>
        </p:blipFill>
        <p:spPr>
          <a:xfrm>
            <a:off x="477613" y="2065060"/>
            <a:ext cx="8037737" cy="3802083"/>
          </a:xfrm>
          <a:prstGeom prst="rect">
            <a:avLst/>
          </a:prstGeom>
        </p:spPr>
      </p:pic>
      <p:sp>
        <p:nvSpPr>
          <p:cNvPr id="5" name="Obdélník 4">
            <a:extLst>
              <a:ext uri="{FF2B5EF4-FFF2-40B4-BE49-F238E27FC236}">
                <a16:creationId xmlns:a16="http://schemas.microsoft.com/office/drawing/2014/main" id="{6B6E729D-F971-F140-B690-6CBC7329291D}"/>
              </a:ext>
            </a:extLst>
          </p:cNvPr>
          <p:cNvSpPr/>
          <p:nvPr/>
        </p:nvSpPr>
        <p:spPr>
          <a:xfrm>
            <a:off x="3282995" y="2448493"/>
            <a:ext cx="1205879" cy="3785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F15642FE-07C8-144B-B172-B2938C5CC7AD}"/>
              </a:ext>
            </a:extLst>
          </p:cNvPr>
          <p:cNvSpPr/>
          <p:nvPr/>
        </p:nvSpPr>
        <p:spPr>
          <a:xfrm>
            <a:off x="6617982" y="2954184"/>
            <a:ext cx="946601" cy="264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F0E10C16-9BFA-7E42-81A9-65AAD29759AE}"/>
              </a:ext>
            </a:extLst>
          </p:cNvPr>
          <p:cNvSpPr/>
          <p:nvPr/>
        </p:nvSpPr>
        <p:spPr>
          <a:xfrm>
            <a:off x="2472702" y="3334732"/>
            <a:ext cx="1205879"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2459691C-B7EA-F349-96CF-4CC00A3AA50F}"/>
              </a:ext>
            </a:extLst>
          </p:cNvPr>
          <p:cNvSpPr/>
          <p:nvPr/>
        </p:nvSpPr>
        <p:spPr>
          <a:xfrm>
            <a:off x="2478442" y="4287232"/>
            <a:ext cx="1727799" cy="632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Obdélník 2">
            <a:extLst>
              <a:ext uri="{FF2B5EF4-FFF2-40B4-BE49-F238E27FC236}">
                <a16:creationId xmlns:a16="http://schemas.microsoft.com/office/drawing/2014/main" id="{12898691-F105-164B-9041-EADFE8A388B1}"/>
              </a:ext>
            </a:extLst>
          </p:cNvPr>
          <p:cNvSpPr/>
          <p:nvPr/>
        </p:nvSpPr>
        <p:spPr>
          <a:xfrm>
            <a:off x="1452154" y="1588218"/>
            <a:ext cx="6239691" cy="369332"/>
          </a:xfrm>
          <a:prstGeom prst="rect">
            <a:avLst/>
          </a:prstGeom>
        </p:spPr>
        <p:txBody>
          <a:bodyPr wrap="square">
            <a:spAutoFit/>
          </a:bodyPr>
          <a:lstStyle/>
          <a:p>
            <a:r>
              <a:rPr lang="cs-CZ" dirty="0">
                <a:hlinkClick r:id="rId3"/>
              </a:rPr>
              <a:t>http://localhost:8888/phpMyAdmin/server_status_monitor.php</a:t>
            </a:r>
            <a:endParaRPr lang="cs-CZ" dirty="0"/>
          </a:p>
        </p:txBody>
      </p:sp>
      <p:sp>
        <p:nvSpPr>
          <p:cNvPr id="10" name="Obdélník 9">
            <a:extLst>
              <a:ext uri="{FF2B5EF4-FFF2-40B4-BE49-F238E27FC236}">
                <a16:creationId xmlns:a16="http://schemas.microsoft.com/office/drawing/2014/main" id="{7A3C78EA-90A6-204F-A918-E797DED60D56}"/>
              </a:ext>
            </a:extLst>
          </p:cNvPr>
          <p:cNvSpPr/>
          <p:nvPr/>
        </p:nvSpPr>
        <p:spPr>
          <a:xfrm>
            <a:off x="843024" y="2065059"/>
            <a:ext cx="2371516" cy="266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564506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r>
              <a:rPr lang="cs-CZ" sz="3200" dirty="0"/>
              <a:t>Pokračovat v souboru:</a:t>
            </a:r>
          </a:p>
          <a:p>
            <a:pPr marL="0" indent="0" algn="ctr">
              <a:buNone/>
            </a:pPr>
            <a:r>
              <a:rPr lang="cs-CZ" sz="3200" dirty="0"/>
              <a:t>5-PHP_MySQL_projekt.txt</a:t>
            </a:r>
          </a:p>
          <a:p>
            <a:endParaRPr lang="cs-CZ" dirty="0"/>
          </a:p>
        </p:txBody>
      </p:sp>
    </p:spTree>
    <p:extLst>
      <p:ext uri="{BB962C8B-B14F-4D97-AF65-F5344CB8AC3E}">
        <p14:creationId xmlns:p14="http://schemas.microsoft.com/office/powerpoint/2010/main" val="52023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90711BF-F395-9346-928F-9A93D70A8F2A}"/>
              </a:ext>
            </a:extLst>
          </p:cNvPr>
          <p:cNvSpPr>
            <a:spLocks noGrp="1"/>
          </p:cNvSpPr>
          <p:nvPr>
            <p:ph type="title"/>
          </p:nvPr>
        </p:nvSpPr>
        <p:spPr/>
        <p:txBody>
          <a:bodyPr/>
          <a:lstStyle/>
          <a:p>
            <a:r>
              <a:rPr lang="cs-CZ" dirty="0"/>
              <a:t>Jak PHP funguje?</a:t>
            </a:r>
          </a:p>
        </p:txBody>
      </p:sp>
      <p:pic>
        <p:nvPicPr>
          <p:cNvPr id="3" name="Obrázek 2">
            <a:extLst>
              <a:ext uri="{FF2B5EF4-FFF2-40B4-BE49-F238E27FC236}">
                <a16:creationId xmlns:a16="http://schemas.microsoft.com/office/drawing/2014/main" id="{69723B4A-4B23-CD49-8CFF-16B12077DA3F}"/>
              </a:ext>
            </a:extLst>
          </p:cNvPr>
          <p:cNvPicPr>
            <a:picLocks noChangeAspect="1"/>
          </p:cNvPicPr>
          <p:nvPr/>
        </p:nvPicPr>
        <p:blipFill>
          <a:blip r:embed="rId2"/>
          <a:stretch>
            <a:fillRect/>
          </a:stretch>
        </p:blipFill>
        <p:spPr>
          <a:xfrm>
            <a:off x="824697" y="1389284"/>
            <a:ext cx="7772400" cy="5283200"/>
          </a:xfrm>
          <a:prstGeom prst="rect">
            <a:avLst/>
          </a:prstGeom>
        </p:spPr>
      </p:pic>
      <p:sp>
        <p:nvSpPr>
          <p:cNvPr id="6" name="Obdélník 5">
            <a:extLst>
              <a:ext uri="{FF2B5EF4-FFF2-40B4-BE49-F238E27FC236}">
                <a16:creationId xmlns:a16="http://schemas.microsoft.com/office/drawing/2014/main" id="{1E06C028-CE8C-5841-BD3A-0809F8DFB186}"/>
              </a:ext>
            </a:extLst>
          </p:cNvPr>
          <p:cNvSpPr/>
          <p:nvPr/>
        </p:nvSpPr>
        <p:spPr>
          <a:xfrm>
            <a:off x="2202154" y="1924348"/>
            <a:ext cx="2636064" cy="425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C399F10F-9732-D44A-A311-A41C0C1ACFBA}"/>
              </a:ext>
            </a:extLst>
          </p:cNvPr>
          <p:cNvSpPr/>
          <p:nvPr/>
        </p:nvSpPr>
        <p:spPr>
          <a:xfrm>
            <a:off x="824697" y="2476982"/>
            <a:ext cx="1281895" cy="2338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03718FB3-1342-F444-B8AF-936206D443EB}"/>
              </a:ext>
            </a:extLst>
          </p:cNvPr>
          <p:cNvSpPr/>
          <p:nvPr/>
        </p:nvSpPr>
        <p:spPr>
          <a:xfrm>
            <a:off x="4472650" y="5127585"/>
            <a:ext cx="3846653" cy="3411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290886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635F08B6-8072-FB43-A307-D48949A2C188}"/>
              </a:ext>
            </a:extLst>
          </p:cNvPr>
          <p:cNvPicPr>
            <a:picLocks noChangeAspect="1"/>
          </p:cNvPicPr>
          <p:nvPr/>
        </p:nvPicPr>
        <p:blipFill>
          <a:blip r:embed="rId2"/>
          <a:stretch>
            <a:fillRect/>
          </a:stretch>
        </p:blipFill>
        <p:spPr>
          <a:xfrm>
            <a:off x="385164" y="391886"/>
            <a:ext cx="4582752" cy="3712877"/>
          </a:xfrm>
          <a:prstGeom prst="rect">
            <a:avLst/>
          </a:prstGeom>
        </p:spPr>
      </p:pic>
      <p:sp>
        <p:nvSpPr>
          <p:cNvPr id="5" name="TextovéPole 4">
            <a:extLst>
              <a:ext uri="{FF2B5EF4-FFF2-40B4-BE49-F238E27FC236}">
                <a16:creationId xmlns:a16="http://schemas.microsoft.com/office/drawing/2014/main" id="{79D33188-FF98-4247-8050-396F3D915EB2}"/>
              </a:ext>
            </a:extLst>
          </p:cNvPr>
          <p:cNvSpPr txBox="1"/>
          <p:nvPr/>
        </p:nvSpPr>
        <p:spPr>
          <a:xfrm>
            <a:off x="1331620" y="1259634"/>
            <a:ext cx="1344920" cy="523220"/>
          </a:xfrm>
          <a:prstGeom prst="rect">
            <a:avLst/>
          </a:prstGeom>
          <a:noFill/>
        </p:spPr>
        <p:txBody>
          <a:bodyPr wrap="none" rtlCol="0">
            <a:spAutoFit/>
          </a:bodyPr>
          <a:lstStyle/>
          <a:p>
            <a:r>
              <a:rPr lang="cs-CZ" sz="2800" dirty="0"/>
              <a:t>Verze 1:</a:t>
            </a:r>
          </a:p>
        </p:txBody>
      </p:sp>
      <p:sp>
        <p:nvSpPr>
          <p:cNvPr id="6" name="Obdélník 5">
            <a:extLst>
              <a:ext uri="{FF2B5EF4-FFF2-40B4-BE49-F238E27FC236}">
                <a16:creationId xmlns:a16="http://schemas.microsoft.com/office/drawing/2014/main" id="{5261131C-92B9-F248-B946-47A83293A390}"/>
              </a:ext>
            </a:extLst>
          </p:cNvPr>
          <p:cNvSpPr/>
          <p:nvPr/>
        </p:nvSpPr>
        <p:spPr>
          <a:xfrm>
            <a:off x="130629" y="4527122"/>
            <a:ext cx="9013371" cy="1938992"/>
          </a:xfrm>
          <a:prstGeom prst="rect">
            <a:avLst/>
          </a:prstGeom>
        </p:spPr>
        <p:txBody>
          <a:bodyPr wrap="square">
            <a:spAutoFit/>
          </a:bodyPr>
          <a:lstStyle/>
          <a:p>
            <a:r>
              <a:rPr lang="cs-CZ" sz="2000" dirty="0" err="1"/>
              <a:t>for</a:t>
            </a:r>
            <a:r>
              <a:rPr lang="cs-CZ" sz="2000" dirty="0"/>
              <a:t>($i = 0; $i &lt; </a:t>
            </a:r>
            <a:r>
              <a:rPr lang="cs-CZ" sz="2000" b="1" dirty="0">
                <a:solidFill>
                  <a:srgbClr val="FF0000"/>
                </a:solidFill>
              </a:rPr>
              <a:t>10</a:t>
            </a:r>
            <a:r>
              <a:rPr lang="cs-CZ" sz="2000" dirty="0"/>
              <a:t>; $i++)</a:t>
            </a:r>
          </a:p>
          <a:p>
            <a:r>
              <a:rPr lang="cs-CZ" sz="2000" dirty="0"/>
              <a:t>{</a:t>
            </a:r>
          </a:p>
          <a:p>
            <a:r>
              <a:rPr lang="cs-CZ" sz="2000" dirty="0"/>
              <a:t>    // PRIPOJENI VERZE 1:</a:t>
            </a:r>
          </a:p>
          <a:p>
            <a:r>
              <a:rPr lang="cs-CZ" sz="2000" dirty="0"/>
              <a:t>    $</a:t>
            </a:r>
            <a:r>
              <a:rPr lang="cs-CZ" sz="2000" dirty="0" err="1"/>
              <a:t>mypdo</a:t>
            </a:r>
            <a:r>
              <a:rPr lang="cs-CZ" sz="2000" dirty="0"/>
              <a:t> = </a:t>
            </a:r>
            <a:r>
              <a:rPr lang="cs-CZ" sz="2000" dirty="0" err="1"/>
              <a:t>new</a:t>
            </a:r>
            <a:r>
              <a:rPr lang="cs-CZ" sz="2000" dirty="0"/>
              <a:t> PDO('</a:t>
            </a:r>
            <a:r>
              <a:rPr lang="cs-CZ" sz="2000" dirty="0" err="1"/>
              <a:t>mysql:host</a:t>
            </a:r>
            <a:r>
              <a:rPr lang="cs-CZ" sz="2000" dirty="0"/>
              <a:t>=</a:t>
            </a:r>
            <a:r>
              <a:rPr lang="cs-CZ" sz="2000" dirty="0" err="1"/>
              <a:t>localhost;dbname</a:t>
            </a:r>
            <a:r>
              <a:rPr lang="cs-CZ" sz="2000" dirty="0"/>
              <a:t>=contacts_ut11', 'root', 'root');</a:t>
            </a:r>
          </a:p>
          <a:p>
            <a:r>
              <a:rPr lang="cs-CZ" sz="2000" dirty="0"/>
              <a:t>   echo '</a:t>
            </a:r>
            <a:r>
              <a:rPr lang="cs-CZ" sz="2000" dirty="0" err="1"/>
              <a:t>Number</a:t>
            </a:r>
            <a:r>
              <a:rPr lang="cs-CZ" sz="2000" dirty="0"/>
              <a:t> </a:t>
            </a:r>
            <a:r>
              <a:rPr lang="cs-CZ" sz="2000" dirty="0" err="1"/>
              <a:t>of</a:t>
            </a:r>
            <a:r>
              <a:rPr lang="cs-CZ" sz="2000" dirty="0"/>
              <a:t> </a:t>
            </a:r>
            <a:r>
              <a:rPr lang="cs-CZ" sz="2000" dirty="0" err="1"/>
              <a:t>connection</a:t>
            </a:r>
            <a:r>
              <a:rPr lang="cs-CZ" sz="2000" dirty="0"/>
              <a:t>: ' . ($i + 1) . '&lt;br&gt;‘;</a:t>
            </a:r>
          </a:p>
          <a:p>
            <a:r>
              <a:rPr lang="cs-CZ" sz="2000" dirty="0"/>
              <a:t>}</a:t>
            </a:r>
          </a:p>
        </p:txBody>
      </p:sp>
      <p:sp>
        <p:nvSpPr>
          <p:cNvPr id="8" name="Ovál 7">
            <a:extLst>
              <a:ext uri="{FF2B5EF4-FFF2-40B4-BE49-F238E27FC236}">
                <a16:creationId xmlns:a16="http://schemas.microsoft.com/office/drawing/2014/main" id="{23EB91A0-926F-5C48-BB19-08D01E571329}"/>
              </a:ext>
            </a:extLst>
          </p:cNvPr>
          <p:cNvSpPr/>
          <p:nvPr/>
        </p:nvSpPr>
        <p:spPr>
          <a:xfrm>
            <a:off x="2944548" y="902227"/>
            <a:ext cx="755780" cy="7148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Pravá složená závorka 1">
            <a:extLst>
              <a:ext uri="{FF2B5EF4-FFF2-40B4-BE49-F238E27FC236}">
                <a16:creationId xmlns:a16="http://schemas.microsoft.com/office/drawing/2014/main" id="{ABB5A469-1EAC-1541-BEF5-07386BCC6C93}"/>
              </a:ext>
            </a:extLst>
          </p:cNvPr>
          <p:cNvSpPr/>
          <p:nvPr/>
        </p:nvSpPr>
        <p:spPr>
          <a:xfrm>
            <a:off x="4967916" y="1256695"/>
            <a:ext cx="650460" cy="193899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3" name="TextovéPole 2">
            <a:extLst>
              <a:ext uri="{FF2B5EF4-FFF2-40B4-BE49-F238E27FC236}">
                <a16:creationId xmlns:a16="http://schemas.microsoft.com/office/drawing/2014/main" id="{0401DE20-90CB-6F4A-96EE-47C1D664C64A}"/>
              </a:ext>
            </a:extLst>
          </p:cNvPr>
          <p:cNvSpPr txBox="1"/>
          <p:nvPr/>
        </p:nvSpPr>
        <p:spPr>
          <a:xfrm>
            <a:off x="5618376" y="1925158"/>
            <a:ext cx="2015680" cy="646331"/>
          </a:xfrm>
          <a:prstGeom prst="rect">
            <a:avLst/>
          </a:prstGeom>
          <a:noFill/>
        </p:spPr>
        <p:txBody>
          <a:bodyPr wrap="none" rtlCol="0">
            <a:spAutoFit/>
          </a:bodyPr>
          <a:lstStyle/>
          <a:p>
            <a:r>
              <a:rPr lang="cs-CZ" dirty="0"/>
              <a:t>2 spojení běží stále,</a:t>
            </a:r>
          </a:p>
          <a:p>
            <a:r>
              <a:rPr lang="cs-CZ" dirty="0"/>
              <a:t>tzn.: 2 + </a:t>
            </a:r>
            <a:r>
              <a:rPr lang="cs-CZ" b="1" dirty="0">
                <a:solidFill>
                  <a:srgbClr val="FF0000"/>
                </a:solidFill>
              </a:rPr>
              <a:t>10</a:t>
            </a:r>
            <a:r>
              <a:rPr lang="cs-CZ" dirty="0"/>
              <a:t> = 12</a:t>
            </a:r>
          </a:p>
        </p:txBody>
      </p:sp>
    </p:spTree>
    <p:extLst>
      <p:ext uri="{BB962C8B-B14F-4D97-AF65-F5344CB8AC3E}">
        <p14:creationId xmlns:p14="http://schemas.microsoft.com/office/powerpoint/2010/main" val="4016414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r>
              <a:rPr lang="cs-CZ" sz="3200" dirty="0"/>
              <a:t>Pokračovat v souboru:</a:t>
            </a:r>
          </a:p>
          <a:p>
            <a:pPr marL="0" indent="0" algn="ctr">
              <a:buNone/>
            </a:pPr>
            <a:r>
              <a:rPr lang="cs-CZ" sz="3200" dirty="0"/>
              <a:t>5-PHP_MySQL_projekt.txt</a:t>
            </a:r>
          </a:p>
          <a:p>
            <a:endParaRPr lang="cs-CZ" dirty="0"/>
          </a:p>
        </p:txBody>
      </p:sp>
    </p:spTree>
    <p:extLst>
      <p:ext uri="{BB962C8B-B14F-4D97-AF65-F5344CB8AC3E}">
        <p14:creationId xmlns:p14="http://schemas.microsoft.com/office/powerpoint/2010/main" val="2749590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Zástupný obsah 4">
            <a:extLst>
              <a:ext uri="{FF2B5EF4-FFF2-40B4-BE49-F238E27FC236}">
                <a16:creationId xmlns:a16="http://schemas.microsoft.com/office/drawing/2014/main" id="{2C38C633-267F-9044-B87A-ECA1C8EF828A}"/>
              </a:ext>
            </a:extLst>
          </p:cNvPr>
          <p:cNvPicPr>
            <a:picLocks noGrp="1" noChangeAspect="1"/>
          </p:cNvPicPr>
          <p:nvPr>
            <p:ph idx="1"/>
          </p:nvPr>
        </p:nvPicPr>
        <p:blipFill>
          <a:blip r:embed="rId2"/>
          <a:stretch>
            <a:fillRect/>
          </a:stretch>
        </p:blipFill>
        <p:spPr>
          <a:xfrm>
            <a:off x="716629" y="227212"/>
            <a:ext cx="4120771" cy="3338588"/>
          </a:xfrm>
          <a:prstGeom prst="rect">
            <a:avLst/>
          </a:prstGeom>
        </p:spPr>
      </p:pic>
      <p:sp>
        <p:nvSpPr>
          <p:cNvPr id="9" name="TextovéPole 8">
            <a:extLst>
              <a:ext uri="{FF2B5EF4-FFF2-40B4-BE49-F238E27FC236}">
                <a16:creationId xmlns:a16="http://schemas.microsoft.com/office/drawing/2014/main" id="{C5868F16-FDAA-5C4D-B4E0-BA63646B22CE}"/>
              </a:ext>
            </a:extLst>
          </p:cNvPr>
          <p:cNvSpPr txBox="1"/>
          <p:nvPr/>
        </p:nvSpPr>
        <p:spPr>
          <a:xfrm>
            <a:off x="1432095" y="1252875"/>
            <a:ext cx="1344920" cy="523220"/>
          </a:xfrm>
          <a:prstGeom prst="rect">
            <a:avLst/>
          </a:prstGeom>
          <a:noFill/>
        </p:spPr>
        <p:txBody>
          <a:bodyPr wrap="none" rtlCol="0">
            <a:spAutoFit/>
          </a:bodyPr>
          <a:lstStyle/>
          <a:p>
            <a:r>
              <a:rPr lang="cs-CZ" sz="2800" dirty="0"/>
              <a:t>Verze 2:</a:t>
            </a:r>
          </a:p>
        </p:txBody>
      </p:sp>
      <p:sp>
        <p:nvSpPr>
          <p:cNvPr id="6" name="Obdélník 5">
            <a:extLst>
              <a:ext uri="{FF2B5EF4-FFF2-40B4-BE49-F238E27FC236}">
                <a16:creationId xmlns:a16="http://schemas.microsoft.com/office/drawing/2014/main" id="{5261131C-92B9-F248-B946-47A83293A390}"/>
              </a:ext>
            </a:extLst>
          </p:cNvPr>
          <p:cNvSpPr/>
          <p:nvPr/>
        </p:nvSpPr>
        <p:spPr>
          <a:xfrm>
            <a:off x="147273" y="3887000"/>
            <a:ext cx="5259482" cy="2554545"/>
          </a:xfrm>
          <a:prstGeom prst="rect">
            <a:avLst/>
          </a:prstGeom>
        </p:spPr>
        <p:txBody>
          <a:bodyPr wrap="square">
            <a:spAutoFit/>
          </a:bodyPr>
          <a:lstStyle/>
          <a:p>
            <a:r>
              <a:rPr lang="cs-CZ" sz="2000" dirty="0" err="1"/>
              <a:t>for</a:t>
            </a:r>
            <a:r>
              <a:rPr lang="cs-CZ" sz="2000" dirty="0"/>
              <a:t>($i = 0; $i &lt; </a:t>
            </a:r>
            <a:r>
              <a:rPr lang="cs-CZ" sz="2000" b="1" dirty="0">
                <a:solidFill>
                  <a:srgbClr val="FF0000"/>
                </a:solidFill>
              </a:rPr>
              <a:t>10</a:t>
            </a:r>
            <a:r>
              <a:rPr lang="cs-CZ" sz="2000" dirty="0"/>
              <a:t>; $i++)</a:t>
            </a:r>
          </a:p>
          <a:p>
            <a:r>
              <a:rPr lang="cs-CZ" sz="2000" dirty="0"/>
              <a:t>{</a:t>
            </a:r>
          </a:p>
          <a:p>
            <a:r>
              <a:rPr lang="cs-CZ" sz="2000" dirty="0"/>
              <a:t>   // PRIPOJENI VERZE 2 - KONSTRUKTOR:</a:t>
            </a:r>
          </a:p>
          <a:p>
            <a:r>
              <a:rPr lang="cs-CZ" sz="2000" dirty="0"/>
              <a:t>   $</a:t>
            </a:r>
            <a:r>
              <a:rPr lang="cs-CZ" sz="2000" dirty="0" err="1"/>
              <a:t>myContact</a:t>
            </a:r>
            <a:r>
              <a:rPr lang="cs-CZ" sz="2000" dirty="0"/>
              <a:t> = </a:t>
            </a:r>
            <a:r>
              <a:rPr lang="cs-CZ" sz="2000" dirty="0" err="1"/>
              <a:t>new</a:t>
            </a:r>
            <a:r>
              <a:rPr lang="cs-CZ" sz="2000" dirty="0"/>
              <a:t> </a:t>
            </a:r>
            <a:r>
              <a:rPr lang="cs-CZ" sz="2000" dirty="0" err="1"/>
              <a:t>Contact</a:t>
            </a:r>
            <a:r>
              <a:rPr lang="cs-CZ" sz="2000" dirty="0"/>
              <a:t>();</a:t>
            </a:r>
          </a:p>
          <a:p>
            <a:r>
              <a:rPr lang="cs-CZ" sz="2000" dirty="0"/>
              <a:t>   $</a:t>
            </a:r>
            <a:r>
              <a:rPr lang="cs-CZ" sz="2000" dirty="0" err="1"/>
              <a:t>allContacts</a:t>
            </a:r>
            <a:r>
              <a:rPr lang="cs-CZ" sz="2000" dirty="0"/>
              <a:t> = $</a:t>
            </a:r>
            <a:r>
              <a:rPr lang="cs-CZ" sz="2000" dirty="0" err="1"/>
              <a:t>myContact</a:t>
            </a:r>
            <a:r>
              <a:rPr lang="cs-CZ" sz="2000" dirty="0"/>
              <a:t>-&gt;</a:t>
            </a:r>
            <a:r>
              <a:rPr lang="cs-CZ" sz="2000" dirty="0" err="1"/>
              <a:t>LoadAll</a:t>
            </a:r>
            <a:r>
              <a:rPr lang="cs-CZ" sz="2000" dirty="0"/>
              <a:t>();</a:t>
            </a:r>
          </a:p>
          <a:p>
            <a:endParaRPr lang="cs-CZ" sz="2000" dirty="0"/>
          </a:p>
          <a:p>
            <a:r>
              <a:rPr lang="cs-CZ" sz="2000" dirty="0"/>
              <a:t>    echo '</a:t>
            </a:r>
            <a:r>
              <a:rPr lang="cs-CZ" sz="2000" dirty="0" err="1"/>
              <a:t>Number</a:t>
            </a:r>
            <a:r>
              <a:rPr lang="cs-CZ" sz="2000" dirty="0"/>
              <a:t> </a:t>
            </a:r>
            <a:r>
              <a:rPr lang="cs-CZ" sz="2000" dirty="0" err="1"/>
              <a:t>of</a:t>
            </a:r>
            <a:r>
              <a:rPr lang="cs-CZ" sz="2000" dirty="0"/>
              <a:t> </a:t>
            </a:r>
            <a:r>
              <a:rPr lang="cs-CZ" sz="2000" dirty="0" err="1"/>
              <a:t>connection</a:t>
            </a:r>
            <a:r>
              <a:rPr lang="cs-CZ" sz="2000" dirty="0"/>
              <a:t>: ' . ($i + 1) . '&lt;br&gt;';</a:t>
            </a:r>
          </a:p>
          <a:p>
            <a:r>
              <a:rPr lang="cs-CZ" sz="2000" dirty="0"/>
              <a:t> }</a:t>
            </a:r>
          </a:p>
        </p:txBody>
      </p:sp>
      <p:sp>
        <p:nvSpPr>
          <p:cNvPr id="8" name="Ovál 7">
            <a:extLst>
              <a:ext uri="{FF2B5EF4-FFF2-40B4-BE49-F238E27FC236}">
                <a16:creationId xmlns:a16="http://schemas.microsoft.com/office/drawing/2014/main" id="{23EB91A0-926F-5C48-BB19-08D01E571329}"/>
              </a:ext>
            </a:extLst>
          </p:cNvPr>
          <p:cNvSpPr/>
          <p:nvPr/>
        </p:nvSpPr>
        <p:spPr>
          <a:xfrm>
            <a:off x="3051428" y="991265"/>
            <a:ext cx="585684" cy="5232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Pravá složená závorka 9">
            <a:extLst>
              <a:ext uri="{FF2B5EF4-FFF2-40B4-BE49-F238E27FC236}">
                <a16:creationId xmlns:a16="http://schemas.microsoft.com/office/drawing/2014/main" id="{DE91B2C6-42C9-BC41-8050-CBE9935EDEB1}"/>
              </a:ext>
            </a:extLst>
          </p:cNvPr>
          <p:cNvSpPr/>
          <p:nvPr/>
        </p:nvSpPr>
        <p:spPr>
          <a:xfrm>
            <a:off x="4756295" y="1252875"/>
            <a:ext cx="428448" cy="668463"/>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11" name="TextovéPole 10">
            <a:extLst>
              <a:ext uri="{FF2B5EF4-FFF2-40B4-BE49-F238E27FC236}">
                <a16:creationId xmlns:a16="http://schemas.microsoft.com/office/drawing/2014/main" id="{25EA778D-DB47-A64A-8CD3-07AA74586D53}"/>
              </a:ext>
            </a:extLst>
          </p:cNvPr>
          <p:cNvSpPr txBox="1"/>
          <p:nvPr/>
        </p:nvSpPr>
        <p:spPr>
          <a:xfrm>
            <a:off x="5184743" y="1125441"/>
            <a:ext cx="3739101" cy="923330"/>
          </a:xfrm>
          <a:prstGeom prst="rect">
            <a:avLst/>
          </a:prstGeom>
          <a:noFill/>
        </p:spPr>
        <p:txBody>
          <a:bodyPr wrap="none" rtlCol="0">
            <a:spAutoFit/>
          </a:bodyPr>
          <a:lstStyle/>
          <a:p>
            <a:r>
              <a:rPr lang="cs-CZ" dirty="0"/>
              <a:t>2 spojení běží stále,</a:t>
            </a:r>
          </a:p>
          <a:p>
            <a:r>
              <a:rPr lang="cs-CZ" dirty="0"/>
              <a:t>z toho vyplývá že: z našeho kódu bylo </a:t>
            </a:r>
          </a:p>
          <a:p>
            <a:r>
              <a:rPr lang="cs-CZ" dirty="0"/>
              <a:t>realizováno jediné spojení.</a:t>
            </a:r>
          </a:p>
        </p:txBody>
      </p:sp>
    </p:spTree>
    <p:extLst>
      <p:ext uri="{BB962C8B-B14F-4D97-AF65-F5344CB8AC3E}">
        <p14:creationId xmlns:p14="http://schemas.microsoft.com/office/powerpoint/2010/main" val="4157572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7F1FB3-2C53-DC48-94B8-0B3B728B1436}"/>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A859DC98-15C2-BD4B-BE13-C8D045A0D859}"/>
              </a:ext>
            </a:extLst>
          </p:cNvPr>
          <p:cNvSpPr>
            <a:spLocks noGrp="1"/>
          </p:cNvSpPr>
          <p:nvPr>
            <p:ph idx="1"/>
          </p:nvPr>
        </p:nvSpPr>
        <p:spPr/>
        <p:txBody>
          <a:bodyPr/>
          <a:lstStyle/>
          <a:p>
            <a:pPr marL="0" indent="0" algn="ctr">
              <a:buNone/>
            </a:pPr>
            <a:endParaRPr lang="cs-CZ" sz="3200" dirty="0"/>
          </a:p>
          <a:p>
            <a:pPr marL="0" indent="0" algn="ctr">
              <a:buNone/>
            </a:pPr>
            <a:endParaRPr lang="cs-CZ" sz="3200" dirty="0"/>
          </a:p>
          <a:p>
            <a:pPr marL="0" indent="0" algn="ctr">
              <a:buNone/>
            </a:pPr>
            <a:r>
              <a:rPr lang="cs-CZ" sz="3200" dirty="0"/>
              <a:t>Pokračovat v souboru:</a:t>
            </a:r>
          </a:p>
          <a:p>
            <a:pPr marL="0" indent="0" algn="ctr">
              <a:buNone/>
            </a:pPr>
            <a:r>
              <a:rPr lang="cs-CZ" sz="3200" dirty="0"/>
              <a:t>5-PHP_MySQL_projekt.txt</a:t>
            </a:r>
          </a:p>
          <a:p>
            <a:endParaRPr lang="cs-CZ" dirty="0"/>
          </a:p>
        </p:txBody>
      </p:sp>
    </p:spTree>
    <p:extLst>
      <p:ext uri="{BB962C8B-B14F-4D97-AF65-F5344CB8AC3E}">
        <p14:creationId xmlns:p14="http://schemas.microsoft.com/office/powerpoint/2010/main" val="1863093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E75B334D-9081-8142-8ED2-9AFF9A4ACCDC}"/>
              </a:ext>
            </a:extLst>
          </p:cNvPr>
          <p:cNvPicPr>
            <a:picLocks noChangeAspect="1"/>
          </p:cNvPicPr>
          <p:nvPr/>
        </p:nvPicPr>
        <p:blipFill>
          <a:blip r:embed="rId2"/>
          <a:stretch>
            <a:fillRect/>
          </a:stretch>
        </p:blipFill>
        <p:spPr>
          <a:xfrm>
            <a:off x="246913" y="184687"/>
            <a:ext cx="4635359" cy="3755499"/>
          </a:xfrm>
          <a:prstGeom prst="rect">
            <a:avLst/>
          </a:prstGeom>
        </p:spPr>
      </p:pic>
      <p:sp>
        <p:nvSpPr>
          <p:cNvPr id="9" name="TextovéPole 8">
            <a:extLst>
              <a:ext uri="{FF2B5EF4-FFF2-40B4-BE49-F238E27FC236}">
                <a16:creationId xmlns:a16="http://schemas.microsoft.com/office/drawing/2014/main" id="{C5868F16-FDAA-5C4D-B4E0-BA63646B22CE}"/>
              </a:ext>
            </a:extLst>
          </p:cNvPr>
          <p:cNvSpPr txBox="1"/>
          <p:nvPr/>
        </p:nvSpPr>
        <p:spPr>
          <a:xfrm>
            <a:off x="1370781" y="1300763"/>
            <a:ext cx="1344920" cy="523220"/>
          </a:xfrm>
          <a:prstGeom prst="rect">
            <a:avLst/>
          </a:prstGeom>
          <a:noFill/>
        </p:spPr>
        <p:txBody>
          <a:bodyPr wrap="none" rtlCol="0">
            <a:spAutoFit/>
          </a:bodyPr>
          <a:lstStyle/>
          <a:p>
            <a:r>
              <a:rPr lang="cs-CZ" sz="2800" dirty="0"/>
              <a:t>Verze 3:</a:t>
            </a:r>
          </a:p>
        </p:txBody>
      </p:sp>
      <p:sp>
        <p:nvSpPr>
          <p:cNvPr id="6" name="Obdélník 5">
            <a:extLst>
              <a:ext uri="{FF2B5EF4-FFF2-40B4-BE49-F238E27FC236}">
                <a16:creationId xmlns:a16="http://schemas.microsoft.com/office/drawing/2014/main" id="{5261131C-92B9-F248-B946-47A83293A390}"/>
              </a:ext>
            </a:extLst>
          </p:cNvPr>
          <p:cNvSpPr/>
          <p:nvPr/>
        </p:nvSpPr>
        <p:spPr>
          <a:xfrm>
            <a:off x="246913" y="4095157"/>
            <a:ext cx="5323209" cy="2246769"/>
          </a:xfrm>
          <a:prstGeom prst="rect">
            <a:avLst/>
          </a:prstGeom>
        </p:spPr>
        <p:txBody>
          <a:bodyPr wrap="square">
            <a:spAutoFit/>
          </a:bodyPr>
          <a:lstStyle/>
          <a:p>
            <a:r>
              <a:rPr lang="cs-CZ" sz="2000" dirty="0" err="1"/>
              <a:t>for</a:t>
            </a:r>
            <a:r>
              <a:rPr lang="cs-CZ" sz="2000" dirty="0"/>
              <a:t>($i = 0; $i &lt; </a:t>
            </a:r>
            <a:r>
              <a:rPr lang="cs-CZ" sz="2000" b="1" dirty="0">
                <a:solidFill>
                  <a:srgbClr val="FF0000"/>
                </a:solidFill>
              </a:rPr>
              <a:t>10</a:t>
            </a:r>
            <a:r>
              <a:rPr lang="cs-CZ" sz="2000" dirty="0"/>
              <a:t>; $i++)</a:t>
            </a:r>
          </a:p>
          <a:p>
            <a:r>
              <a:rPr lang="cs-CZ" sz="2000" dirty="0"/>
              <a:t>{</a:t>
            </a:r>
          </a:p>
          <a:p>
            <a:r>
              <a:rPr lang="cs-CZ" sz="2000" dirty="0"/>
              <a:t>   // PRIPOJENI VERZE 3 - PRIME VOLANI:</a:t>
            </a:r>
          </a:p>
          <a:p>
            <a:r>
              <a:rPr lang="cs-CZ" sz="2000" dirty="0"/>
              <a:t>   $</a:t>
            </a:r>
            <a:r>
              <a:rPr lang="cs-CZ" sz="2000" dirty="0" err="1"/>
              <a:t>allContacts</a:t>
            </a:r>
            <a:r>
              <a:rPr lang="cs-CZ" sz="2000" dirty="0"/>
              <a:t> = </a:t>
            </a:r>
            <a:r>
              <a:rPr lang="cs-CZ" sz="2000" dirty="0" err="1"/>
              <a:t>Contact</a:t>
            </a:r>
            <a:r>
              <a:rPr lang="cs-CZ" sz="2000" dirty="0"/>
              <a:t>::</a:t>
            </a:r>
            <a:r>
              <a:rPr lang="cs-CZ" sz="2000" dirty="0" err="1"/>
              <a:t>LoadAll</a:t>
            </a:r>
            <a:r>
              <a:rPr lang="cs-CZ" sz="2000" dirty="0"/>
              <a:t>();</a:t>
            </a:r>
          </a:p>
          <a:p>
            <a:endParaRPr lang="cs-CZ" sz="2000" dirty="0"/>
          </a:p>
          <a:p>
            <a:r>
              <a:rPr lang="cs-CZ" sz="2000" dirty="0"/>
              <a:t>   echo '</a:t>
            </a:r>
            <a:r>
              <a:rPr lang="cs-CZ" sz="2000" dirty="0" err="1"/>
              <a:t>Number</a:t>
            </a:r>
            <a:r>
              <a:rPr lang="cs-CZ" sz="2000" dirty="0"/>
              <a:t> </a:t>
            </a:r>
            <a:r>
              <a:rPr lang="cs-CZ" sz="2000" dirty="0" err="1"/>
              <a:t>of</a:t>
            </a:r>
            <a:r>
              <a:rPr lang="cs-CZ" sz="2000" dirty="0"/>
              <a:t> </a:t>
            </a:r>
            <a:r>
              <a:rPr lang="cs-CZ" sz="2000" dirty="0" err="1"/>
              <a:t>connection</a:t>
            </a:r>
            <a:r>
              <a:rPr lang="cs-CZ" sz="2000" dirty="0"/>
              <a:t>: ' . ($i + 1) . '&lt;br&gt;';</a:t>
            </a:r>
          </a:p>
          <a:p>
            <a:r>
              <a:rPr lang="cs-CZ" sz="2000" dirty="0"/>
              <a:t>}</a:t>
            </a:r>
          </a:p>
        </p:txBody>
      </p:sp>
      <p:sp>
        <p:nvSpPr>
          <p:cNvPr id="8" name="Ovál 7">
            <a:extLst>
              <a:ext uri="{FF2B5EF4-FFF2-40B4-BE49-F238E27FC236}">
                <a16:creationId xmlns:a16="http://schemas.microsoft.com/office/drawing/2014/main" id="{23EB91A0-926F-5C48-BB19-08D01E571329}"/>
              </a:ext>
            </a:extLst>
          </p:cNvPr>
          <p:cNvSpPr/>
          <p:nvPr/>
        </p:nvSpPr>
        <p:spPr>
          <a:xfrm>
            <a:off x="2990114" y="1039153"/>
            <a:ext cx="585684" cy="5232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Pravá složená závorka 6">
            <a:extLst>
              <a:ext uri="{FF2B5EF4-FFF2-40B4-BE49-F238E27FC236}">
                <a16:creationId xmlns:a16="http://schemas.microsoft.com/office/drawing/2014/main" id="{60A65904-16D0-DD44-951E-94C24839934E}"/>
              </a:ext>
            </a:extLst>
          </p:cNvPr>
          <p:cNvSpPr/>
          <p:nvPr/>
        </p:nvSpPr>
        <p:spPr>
          <a:xfrm>
            <a:off x="4880352" y="1300763"/>
            <a:ext cx="428448" cy="668463"/>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10" name="TextovéPole 9">
            <a:extLst>
              <a:ext uri="{FF2B5EF4-FFF2-40B4-BE49-F238E27FC236}">
                <a16:creationId xmlns:a16="http://schemas.microsoft.com/office/drawing/2014/main" id="{4387D3CC-EFE6-874B-AFAD-7BBBAE3D2926}"/>
              </a:ext>
            </a:extLst>
          </p:cNvPr>
          <p:cNvSpPr txBox="1"/>
          <p:nvPr/>
        </p:nvSpPr>
        <p:spPr>
          <a:xfrm>
            <a:off x="5308800" y="1173329"/>
            <a:ext cx="3739101" cy="923330"/>
          </a:xfrm>
          <a:prstGeom prst="rect">
            <a:avLst/>
          </a:prstGeom>
          <a:noFill/>
        </p:spPr>
        <p:txBody>
          <a:bodyPr wrap="none" rtlCol="0">
            <a:spAutoFit/>
          </a:bodyPr>
          <a:lstStyle/>
          <a:p>
            <a:r>
              <a:rPr lang="cs-CZ" dirty="0"/>
              <a:t>2 spojení běží stále,</a:t>
            </a:r>
          </a:p>
          <a:p>
            <a:r>
              <a:rPr lang="cs-CZ" dirty="0"/>
              <a:t>z toho vyplývá že: z našeho kódu bylo </a:t>
            </a:r>
          </a:p>
          <a:p>
            <a:r>
              <a:rPr lang="cs-CZ" dirty="0"/>
              <a:t>realizováno jediné spojení.</a:t>
            </a:r>
          </a:p>
        </p:txBody>
      </p:sp>
    </p:spTree>
    <p:extLst>
      <p:ext uri="{BB962C8B-B14F-4D97-AF65-F5344CB8AC3E}">
        <p14:creationId xmlns:p14="http://schemas.microsoft.com/office/powerpoint/2010/main" val="4146425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63B697C-4728-0645-9F3C-6E447A84AE23}"/>
              </a:ext>
            </a:extLst>
          </p:cNvPr>
          <p:cNvSpPr>
            <a:spLocks noGrp="1"/>
          </p:cNvSpPr>
          <p:nvPr>
            <p:ph type="title"/>
          </p:nvPr>
        </p:nvSpPr>
        <p:spPr/>
        <p:txBody>
          <a:bodyPr/>
          <a:lstStyle/>
          <a:p>
            <a:r>
              <a:rPr lang="cs-CZ" dirty="0" err="1"/>
              <a:t>phpMyAdmin</a:t>
            </a:r>
            <a:r>
              <a:rPr lang="cs-CZ" dirty="0"/>
              <a:t> - nastavení logování</a:t>
            </a:r>
          </a:p>
        </p:txBody>
      </p:sp>
      <p:pic>
        <p:nvPicPr>
          <p:cNvPr id="4" name="Zástupný obsah 3">
            <a:extLst>
              <a:ext uri="{FF2B5EF4-FFF2-40B4-BE49-F238E27FC236}">
                <a16:creationId xmlns:a16="http://schemas.microsoft.com/office/drawing/2014/main" id="{98BCFB27-8E60-6041-BBEC-A680D4AE38A2}"/>
              </a:ext>
            </a:extLst>
          </p:cNvPr>
          <p:cNvPicPr>
            <a:picLocks noGrp="1" noChangeAspect="1"/>
          </p:cNvPicPr>
          <p:nvPr>
            <p:ph idx="1"/>
          </p:nvPr>
        </p:nvPicPr>
        <p:blipFill>
          <a:blip r:embed="rId2"/>
          <a:stretch>
            <a:fillRect/>
          </a:stretch>
        </p:blipFill>
        <p:spPr>
          <a:xfrm>
            <a:off x="351809" y="2408741"/>
            <a:ext cx="8440381" cy="3791253"/>
          </a:xfrm>
          <a:prstGeom prst="rect">
            <a:avLst/>
          </a:prstGeom>
          <a:ln w="12700">
            <a:solidFill>
              <a:schemeClr val="tx1"/>
            </a:solidFill>
          </a:ln>
        </p:spPr>
      </p:pic>
      <p:sp>
        <p:nvSpPr>
          <p:cNvPr id="5" name="TextovéPole 4">
            <a:extLst>
              <a:ext uri="{FF2B5EF4-FFF2-40B4-BE49-F238E27FC236}">
                <a16:creationId xmlns:a16="http://schemas.microsoft.com/office/drawing/2014/main" id="{13EAE644-FC39-D548-9C94-9CAB0E8BB8DD}"/>
              </a:ext>
            </a:extLst>
          </p:cNvPr>
          <p:cNvSpPr txBox="1"/>
          <p:nvPr/>
        </p:nvSpPr>
        <p:spPr>
          <a:xfrm>
            <a:off x="628650" y="1841252"/>
            <a:ext cx="7849969" cy="477054"/>
          </a:xfrm>
          <a:prstGeom prst="rect">
            <a:avLst/>
          </a:prstGeom>
          <a:noFill/>
        </p:spPr>
        <p:txBody>
          <a:bodyPr wrap="none" rtlCol="0">
            <a:spAutoFit/>
          </a:bodyPr>
          <a:lstStyle/>
          <a:p>
            <a:r>
              <a:rPr lang="cs-CZ" sz="2500" dirty="0"/>
              <a:t>Pokud by se výsledky nezobrazovaly korektně, pak nastavit:</a:t>
            </a:r>
          </a:p>
        </p:txBody>
      </p:sp>
      <p:sp>
        <p:nvSpPr>
          <p:cNvPr id="6" name="Obdélník 5">
            <a:extLst>
              <a:ext uri="{FF2B5EF4-FFF2-40B4-BE49-F238E27FC236}">
                <a16:creationId xmlns:a16="http://schemas.microsoft.com/office/drawing/2014/main" id="{23F77749-8D72-BB40-9F0F-C01D85770698}"/>
              </a:ext>
            </a:extLst>
          </p:cNvPr>
          <p:cNvSpPr/>
          <p:nvPr/>
        </p:nvSpPr>
        <p:spPr>
          <a:xfrm>
            <a:off x="628650" y="4172577"/>
            <a:ext cx="2888273" cy="5702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835726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2BC697-8F3F-634D-B5DE-BE05F7B27FC8}"/>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992B87F3-F26A-A444-9D94-D6C90CB1BBCD}"/>
              </a:ext>
            </a:extLst>
          </p:cNvPr>
          <p:cNvSpPr>
            <a:spLocks noGrp="1"/>
          </p:cNvSpPr>
          <p:nvPr>
            <p:ph idx="1"/>
          </p:nvPr>
        </p:nvSpPr>
        <p:spPr>
          <a:xfrm>
            <a:off x="517001" y="1825625"/>
            <a:ext cx="8109997" cy="4667249"/>
          </a:xfrm>
        </p:spPr>
        <p:txBody>
          <a:bodyPr>
            <a:normAutofit fontScale="85000" lnSpcReduction="20000"/>
          </a:bodyPr>
          <a:lstStyle/>
          <a:p>
            <a:pPr marL="0" indent="0" algn="ctr">
              <a:buNone/>
            </a:pPr>
            <a:r>
              <a:rPr lang="cs-CZ" b="1" dirty="0"/>
              <a:t>Otázka:</a:t>
            </a:r>
          </a:p>
          <a:p>
            <a:pPr marL="0" indent="0">
              <a:buNone/>
            </a:pPr>
            <a:r>
              <a:rPr lang="cs-CZ" dirty="0"/>
              <a:t>Proč se vytvoří pouze jediné připojení místo deseti, použijeme-li:</a:t>
            </a:r>
          </a:p>
          <a:p>
            <a:pPr marL="0" indent="0">
              <a:buNone/>
            </a:pPr>
            <a:endParaRPr lang="cs-CZ" dirty="0"/>
          </a:p>
          <a:p>
            <a:pPr marL="0" indent="0">
              <a:buNone/>
            </a:pPr>
            <a:r>
              <a:rPr lang="cs-CZ" dirty="0"/>
              <a:t>// VERZE 2</a:t>
            </a:r>
          </a:p>
          <a:p>
            <a:pPr marL="0" indent="0">
              <a:buNone/>
            </a:pPr>
            <a:r>
              <a:rPr lang="en" dirty="0"/>
              <a:t>$</a:t>
            </a:r>
            <a:r>
              <a:rPr lang="en" dirty="0" err="1"/>
              <a:t>myContact</a:t>
            </a:r>
            <a:r>
              <a:rPr lang="en" dirty="0"/>
              <a:t> = new Contact();</a:t>
            </a:r>
          </a:p>
          <a:p>
            <a:pPr marL="0" indent="0">
              <a:buNone/>
            </a:pPr>
            <a:r>
              <a:rPr lang="en" dirty="0"/>
              <a:t>$</a:t>
            </a:r>
            <a:r>
              <a:rPr lang="en" dirty="0" err="1"/>
              <a:t>allContacts</a:t>
            </a:r>
            <a:r>
              <a:rPr lang="en" dirty="0"/>
              <a:t> = $</a:t>
            </a:r>
            <a:r>
              <a:rPr lang="en" dirty="0" err="1"/>
              <a:t>myContact</a:t>
            </a:r>
            <a:r>
              <a:rPr lang="en" dirty="0"/>
              <a:t>-&gt;</a:t>
            </a:r>
            <a:r>
              <a:rPr lang="en" dirty="0" err="1"/>
              <a:t>LoadAll</a:t>
            </a:r>
            <a:r>
              <a:rPr lang="en" dirty="0"/>
              <a:t>();</a:t>
            </a:r>
            <a:endParaRPr lang="cs-CZ" dirty="0"/>
          </a:p>
          <a:p>
            <a:pPr marL="0" indent="0">
              <a:buNone/>
            </a:pPr>
            <a:endParaRPr lang="cs-CZ" dirty="0"/>
          </a:p>
          <a:p>
            <a:pPr marL="0" indent="0">
              <a:buNone/>
            </a:pPr>
            <a:r>
              <a:rPr lang="cs-CZ" dirty="0"/>
              <a:t>nebo</a:t>
            </a:r>
          </a:p>
          <a:p>
            <a:pPr marL="0" indent="0">
              <a:buNone/>
            </a:pPr>
            <a:endParaRPr lang="cs-CZ" dirty="0"/>
          </a:p>
          <a:p>
            <a:pPr marL="0" indent="0">
              <a:buNone/>
            </a:pPr>
            <a:r>
              <a:rPr lang="cs-CZ" dirty="0"/>
              <a:t>// VERZE 3</a:t>
            </a:r>
          </a:p>
          <a:p>
            <a:pPr marL="0" indent="0">
              <a:buNone/>
            </a:pPr>
            <a:r>
              <a:rPr lang="cs-CZ" dirty="0"/>
              <a:t>$</a:t>
            </a:r>
            <a:r>
              <a:rPr lang="cs-CZ" dirty="0" err="1"/>
              <a:t>allContacts</a:t>
            </a:r>
            <a:r>
              <a:rPr lang="cs-CZ" dirty="0"/>
              <a:t> = </a:t>
            </a:r>
            <a:r>
              <a:rPr lang="cs-CZ" dirty="0" err="1"/>
              <a:t>Contact</a:t>
            </a:r>
            <a:r>
              <a:rPr lang="cs-CZ" dirty="0"/>
              <a:t>::</a:t>
            </a:r>
            <a:r>
              <a:rPr lang="cs-CZ" dirty="0" err="1"/>
              <a:t>LoadAll</a:t>
            </a:r>
            <a:r>
              <a:rPr lang="cs-CZ" dirty="0"/>
              <a:t>();</a:t>
            </a:r>
          </a:p>
        </p:txBody>
      </p:sp>
    </p:spTree>
    <p:extLst>
      <p:ext uri="{BB962C8B-B14F-4D97-AF65-F5344CB8AC3E}">
        <p14:creationId xmlns:p14="http://schemas.microsoft.com/office/powerpoint/2010/main" val="269797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2BC697-8F3F-634D-B5DE-BE05F7B27FC8}"/>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992B87F3-F26A-A444-9D94-D6C90CB1BBCD}"/>
              </a:ext>
            </a:extLst>
          </p:cNvPr>
          <p:cNvSpPr>
            <a:spLocks noGrp="1"/>
          </p:cNvSpPr>
          <p:nvPr>
            <p:ph idx="1"/>
          </p:nvPr>
        </p:nvSpPr>
        <p:spPr/>
        <p:txBody>
          <a:bodyPr/>
          <a:lstStyle/>
          <a:p>
            <a:pPr marL="0" indent="0">
              <a:buNone/>
            </a:pPr>
            <a:r>
              <a:rPr lang="cs-CZ" dirty="0"/>
              <a:t>// konstruktor třídy </a:t>
            </a:r>
            <a:r>
              <a:rPr lang="en" dirty="0"/>
              <a:t>Contact </a:t>
            </a:r>
          </a:p>
          <a:p>
            <a:pPr marL="0" indent="0">
              <a:buNone/>
            </a:pPr>
            <a:r>
              <a:rPr lang="en" dirty="0"/>
              <a:t>// </a:t>
            </a:r>
            <a:r>
              <a:rPr lang="en" dirty="0" err="1"/>
              <a:t>tj</a:t>
            </a:r>
            <a:r>
              <a:rPr lang="en" dirty="0"/>
              <a:t>. </a:t>
            </a:r>
            <a:r>
              <a:rPr lang="en" dirty="0" err="1"/>
              <a:t>soubor</a:t>
            </a:r>
            <a:r>
              <a:rPr lang="en" dirty="0"/>
              <a:t> </a:t>
            </a:r>
            <a:r>
              <a:rPr lang="cs-CZ" dirty="0" err="1"/>
              <a:t>classes</a:t>
            </a:r>
            <a:r>
              <a:rPr lang="cs-CZ" dirty="0"/>
              <a:t>/</a:t>
            </a:r>
            <a:r>
              <a:rPr lang="cs-CZ" dirty="0" err="1"/>
              <a:t>ContactModel.class.php</a:t>
            </a:r>
            <a:r>
              <a:rPr lang="en" dirty="0"/>
              <a:t>:</a:t>
            </a:r>
          </a:p>
          <a:p>
            <a:pPr marL="0" indent="0">
              <a:buNone/>
            </a:pPr>
            <a:endParaRPr lang="cs-CZ" dirty="0"/>
          </a:p>
          <a:p>
            <a:pPr marL="0" indent="0">
              <a:buNone/>
            </a:pPr>
            <a:r>
              <a:rPr lang="cs-CZ" dirty="0"/>
              <a:t>public function __</a:t>
            </a:r>
            <a:r>
              <a:rPr lang="cs-CZ" dirty="0" err="1"/>
              <a:t>construct</a:t>
            </a:r>
            <a:r>
              <a:rPr lang="cs-CZ" dirty="0"/>
              <a:t>()</a:t>
            </a:r>
          </a:p>
          <a:p>
            <a:pPr marL="0" indent="0">
              <a:buNone/>
            </a:pPr>
            <a:r>
              <a:rPr lang="cs-CZ" dirty="0"/>
              <a:t>{</a:t>
            </a:r>
          </a:p>
          <a:p>
            <a:pPr marL="0" indent="0">
              <a:buNone/>
            </a:pPr>
            <a:r>
              <a:rPr lang="cs-CZ" dirty="0"/>
              <a:t>   //</a:t>
            </a:r>
            <a:r>
              <a:rPr lang="cs-CZ" dirty="0" err="1"/>
              <a:t>ziska</a:t>
            </a:r>
            <a:r>
              <a:rPr lang="cs-CZ" dirty="0"/>
              <a:t> objekt pro </a:t>
            </a:r>
            <a:r>
              <a:rPr lang="cs-CZ" dirty="0" err="1"/>
              <a:t>pripojeni</a:t>
            </a:r>
            <a:r>
              <a:rPr lang="cs-CZ" dirty="0"/>
              <a:t> k DB</a:t>
            </a:r>
          </a:p>
          <a:p>
            <a:pPr marL="0" indent="0">
              <a:buNone/>
            </a:pPr>
            <a:r>
              <a:rPr lang="cs-CZ" dirty="0"/>
              <a:t>   </a:t>
            </a:r>
            <a:r>
              <a:rPr lang="cs-CZ" dirty="0" err="1"/>
              <a:t>self</a:t>
            </a:r>
            <a:r>
              <a:rPr lang="cs-CZ" dirty="0"/>
              <a:t>::$</a:t>
            </a:r>
            <a:r>
              <a:rPr lang="cs-CZ" dirty="0" err="1"/>
              <a:t>Conn</a:t>
            </a:r>
            <a:r>
              <a:rPr lang="cs-CZ" dirty="0"/>
              <a:t> = </a:t>
            </a:r>
            <a:r>
              <a:rPr lang="cs-CZ" b="1" dirty="0"/>
              <a:t>Database::</a:t>
            </a:r>
            <a:r>
              <a:rPr lang="cs-CZ" b="1" dirty="0" err="1"/>
              <a:t>getInstance</a:t>
            </a:r>
            <a:r>
              <a:rPr lang="cs-CZ" b="1" dirty="0"/>
              <a:t>()</a:t>
            </a:r>
            <a:r>
              <a:rPr lang="cs-CZ" dirty="0"/>
              <a:t>;</a:t>
            </a:r>
          </a:p>
          <a:p>
            <a:pPr marL="0" indent="0">
              <a:buNone/>
            </a:pPr>
            <a:r>
              <a:rPr lang="cs-CZ" dirty="0"/>
              <a:t>}</a:t>
            </a:r>
          </a:p>
          <a:p>
            <a:pPr marL="0" indent="0">
              <a:buNone/>
            </a:pPr>
            <a:endParaRPr lang="cs-CZ" dirty="0"/>
          </a:p>
        </p:txBody>
      </p:sp>
    </p:spTree>
    <p:extLst>
      <p:ext uri="{BB962C8B-B14F-4D97-AF65-F5344CB8AC3E}">
        <p14:creationId xmlns:p14="http://schemas.microsoft.com/office/powerpoint/2010/main" val="553373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2BC697-8F3F-634D-B5DE-BE05F7B27FC8}"/>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992B87F3-F26A-A444-9D94-D6C90CB1BBCD}"/>
              </a:ext>
            </a:extLst>
          </p:cNvPr>
          <p:cNvSpPr>
            <a:spLocks noGrp="1"/>
          </p:cNvSpPr>
          <p:nvPr>
            <p:ph idx="1"/>
          </p:nvPr>
        </p:nvSpPr>
        <p:spPr/>
        <p:txBody>
          <a:bodyPr>
            <a:normAutofit/>
          </a:bodyPr>
          <a:lstStyle/>
          <a:p>
            <a:pPr marL="0" indent="0">
              <a:buNone/>
            </a:pPr>
            <a:r>
              <a:rPr lang="cs-CZ" dirty="0"/>
              <a:t>// Metoda </a:t>
            </a:r>
            <a:r>
              <a:rPr lang="cs-CZ" dirty="0" err="1"/>
              <a:t>LoadAll</a:t>
            </a:r>
            <a:r>
              <a:rPr lang="cs-CZ" dirty="0"/>
              <a:t>() třídy </a:t>
            </a:r>
            <a:r>
              <a:rPr lang="en" dirty="0"/>
              <a:t>Contact </a:t>
            </a:r>
          </a:p>
          <a:p>
            <a:pPr marL="0" indent="0">
              <a:buNone/>
            </a:pPr>
            <a:r>
              <a:rPr lang="en" dirty="0"/>
              <a:t>// </a:t>
            </a:r>
            <a:r>
              <a:rPr lang="en" dirty="0" err="1"/>
              <a:t>je</a:t>
            </a:r>
            <a:r>
              <a:rPr lang="en" dirty="0"/>
              <a:t> v </a:t>
            </a:r>
            <a:r>
              <a:rPr lang="en" dirty="0" err="1"/>
              <a:t>souboru</a:t>
            </a:r>
            <a:r>
              <a:rPr lang="en" dirty="0"/>
              <a:t> </a:t>
            </a:r>
            <a:r>
              <a:rPr lang="cs-CZ" dirty="0" err="1"/>
              <a:t>classes</a:t>
            </a:r>
            <a:r>
              <a:rPr lang="cs-CZ" dirty="0"/>
              <a:t>/</a:t>
            </a:r>
            <a:r>
              <a:rPr lang="cs-CZ" dirty="0" err="1"/>
              <a:t>ContactModel.class.php</a:t>
            </a:r>
            <a:r>
              <a:rPr lang="en" dirty="0"/>
              <a:t>:</a:t>
            </a:r>
          </a:p>
          <a:p>
            <a:pPr marL="0" indent="0">
              <a:buNone/>
            </a:pPr>
            <a:endParaRPr lang="cs-CZ" dirty="0"/>
          </a:p>
          <a:p>
            <a:pPr marL="0" indent="0">
              <a:buNone/>
            </a:pPr>
            <a:r>
              <a:rPr lang="cs-CZ" dirty="0"/>
              <a:t>public static function </a:t>
            </a:r>
            <a:r>
              <a:rPr lang="cs-CZ" dirty="0" err="1"/>
              <a:t>LoadAll</a:t>
            </a:r>
            <a:r>
              <a:rPr lang="cs-CZ" dirty="0"/>
              <a:t>()</a:t>
            </a:r>
          </a:p>
          <a:p>
            <a:pPr marL="0" indent="0">
              <a:buNone/>
            </a:pPr>
            <a:r>
              <a:rPr lang="cs-CZ" dirty="0"/>
              <a:t>{</a:t>
            </a:r>
          </a:p>
          <a:p>
            <a:pPr marL="0" indent="0">
              <a:buNone/>
            </a:pPr>
            <a:r>
              <a:rPr lang="cs-CZ" dirty="0"/>
              <a:t>   //</a:t>
            </a:r>
            <a:r>
              <a:rPr lang="cs-CZ" dirty="0" err="1"/>
              <a:t>ziska</a:t>
            </a:r>
            <a:r>
              <a:rPr lang="cs-CZ" dirty="0"/>
              <a:t> objekt pro </a:t>
            </a:r>
            <a:r>
              <a:rPr lang="cs-CZ" dirty="0" err="1"/>
              <a:t>pripojeni</a:t>
            </a:r>
            <a:r>
              <a:rPr lang="cs-CZ" dirty="0"/>
              <a:t> k DB</a:t>
            </a:r>
          </a:p>
          <a:p>
            <a:pPr marL="0" indent="0">
              <a:buNone/>
            </a:pPr>
            <a:r>
              <a:rPr lang="cs-CZ" dirty="0"/>
              <a:t>   </a:t>
            </a:r>
            <a:r>
              <a:rPr lang="cs-CZ" dirty="0" err="1"/>
              <a:t>self</a:t>
            </a:r>
            <a:r>
              <a:rPr lang="cs-CZ" dirty="0"/>
              <a:t>::$</a:t>
            </a:r>
            <a:r>
              <a:rPr lang="cs-CZ" dirty="0" err="1"/>
              <a:t>Conn</a:t>
            </a:r>
            <a:r>
              <a:rPr lang="cs-CZ" dirty="0"/>
              <a:t> = </a:t>
            </a:r>
            <a:r>
              <a:rPr lang="cs-CZ" b="1" dirty="0"/>
              <a:t>Database::</a:t>
            </a:r>
            <a:r>
              <a:rPr lang="cs-CZ" b="1" dirty="0" err="1"/>
              <a:t>getInstance</a:t>
            </a:r>
            <a:r>
              <a:rPr lang="cs-CZ" b="1" dirty="0"/>
              <a:t>()</a:t>
            </a:r>
            <a:r>
              <a:rPr lang="cs-CZ" dirty="0"/>
              <a:t>;</a:t>
            </a:r>
          </a:p>
          <a:p>
            <a:pPr marL="0" indent="0">
              <a:buNone/>
            </a:pPr>
            <a:r>
              <a:rPr lang="cs-CZ" dirty="0"/>
              <a:t>   …   </a:t>
            </a:r>
          </a:p>
          <a:p>
            <a:pPr marL="0" indent="0">
              <a:buNone/>
            </a:pPr>
            <a:endParaRPr lang="cs-CZ" dirty="0"/>
          </a:p>
        </p:txBody>
      </p:sp>
    </p:spTree>
    <p:extLst>
      <p:ext uri="{BB962C8B-B14F-4D97-AF65-F5344CB8AC3E}">
        <p14:creationId xmlns:p14="http://schemas.microsoft.com/office/powerpoint/2010/main" val="3896998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2BC697-8F3F-634D-B5DE-BE05F7B27FC8}"/>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992B87F3-F26A-A444-9D94-D6C90CB1BBCD}"/>
              </a:ext>
            </a:extLst>
          </p:cNvPr>
          <p:cNvSpPr>
            <a:spLocks noGrp="1"/>
          </p:cNvSpPr>
          <p:nvPr>
            <p:ph idx="1"/>
          </p:nvPr>
        </p:nvSpPr>
        <p:spPr/>
        <p:txBody>
          <a:bodyPr>
            <a:normAutofit fontScale="92500" lnSpcReduction="20000"/>
          </a:bodyPr>
          <a:lstStyle/>
          <a:p>
            <a:pPr marL="0" indent="0">
              <a:buNone/>
            </a:pPr>
            <a:r>
              <a:rPr lang="cs-CZ" dirty="0"/>
              <a:t>Třída </a:t>
            </a:r>
            <a:r>
              <a:rPr lang="cs-CZ" dirty="0" err="1"/>
              <a:t>classes</a:t>
            </a:r>
            <a:r>
              <a:rPr lang="cs-CZ" dirty="0"/>
              <a:t>/</a:t>
            </a:r>
            <a:r>
              <a:rPr lang="cs-CZ" dirty="0" err="1"/>
              <a:t>Database.class.php</a:t>
            </a:r>
            <a:endParaRPr lang="cs-CZ" dirty="0"/>
          </a:p>
          <a:p>
            <a:r>
              <a:rPr lang="cs-CZ" dirty="0"/>
              <a:t>zajišťuje připojení k DB,</a:t>
            </a:r>
          </a:p>
          <a:p>
            <a:r>
              <a:rPr lang="cs-CZ" dirty="0"/>
              <a:t>jedná se o návrhový vzor </a:t>
            </a:r>
            <a:r>
              <a:rPr lang="cs-CZ" b="1" u="sng" dirty="0" err="1">
                <a:solidFill>
                  <a:srgbClr val="FF0000"/>
                </a:solidFill>
              </a:rPr>
              <a:t>Sigleton</a:t>
            </a:r>
            <a:r>
              <a:rPr lang="cs-CZ" dirty="0"/>
              <a:t>, který vrací jedinou instanci objektu,</a:t>
            </a:r>
          </a:p>
          <a:p>
            <a:r>
              <a:rPr lang="cs-CZ" dirty="0"/>
              <a:t>pro připojení se používá PDO - PHP Data Object:</a:t>
            </a:r>
          </a:p>
          <a:p>
            <a:pPr marL="0" indent="0">
              <a:buNone/>
            </a:pPr>
            <a:endParaRPr lang="cs-CZ" dirty="0"/>
          </a:p>
          <a:p>
            <a:pPr marL="0" indent="0">
              <a:buNone/>
            </a:pPr>
            <a:r>
              <a:rPr lang="en" dirty="0"/>
              <a:t>The PHP Data Objects (PDO) extension defines a lightweight, consistent interface for accessing databases in PHP.</a:t>
            </a:r>
          </a:p>
          <a:p>
            <a:pPr marL="0" indent="0">
              <a:buNone/>
            </a:pPr>
            <a:endParaRPr lang="en" dirty="0"/>
          </a:p>
          <a:p>
            <a:pPr marL="0" indent="0">
              <a:buNone/>
            </a:pPr>
            <a:r>
              <a:rPr lang="cs-CZ" dirty="0">
                <a:hlinkClick r:id="rId2"/>
              </a:rPr>
              <a:t>https://www.php.net/manual/en/book.pdo.php</a:t>
            </a:r>
            <a:endParaRPr lang="cs-CZ" dirty="0"/>
          </a:p>
        </p:txBody>
      </p:sp>
    </p:spTree>
    <p:extLst>
      <p:ext uri="{BB962C8B-B14F-4D97-AF65-F5344CB8AC3E}">
        <p14:creationId xmlns:p14="http://schemas.microsoft.com/office/powerpoint/2010/main" val="384106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32DD05DC-5053-AC46-9051-525D252A06AC}"/>
              </a:ext>
            </a:extLst>
          </p:cNvPr>
          <p:cNvPicPr>
            <a:picLocks noChangeAspect="1"/>
          </p:cNvPicPr>
          <p:nvPr/>
        </p:nvPicPr>
        <p:blipFill>
          <a:blip r:embed="rId2"/>
          <a:stretch>
            <a:fillRect/>
          </a:stretch>
        </p:blipFill>
        <p:spPr>
          <a:xfrm>
            <a:off x="628650" y="2089150"/>
            <a:ext cx="7886700" cy="2679700"/>
          </a:xfrm>
          <a:prstGeom prst="rect">
            <a:avLst/>
          </a:prstGeom>
        </p:spPr>
      </p:pic>
      <p:sp>
        <p:nvSpPr>
          <p:cNvPr id="2" name="Nadpis 1">
            <a:extLst>
              <a:ext uri="{FF2B5EF4-FFF2-40B4-BE49-F238E27FC236}">
                <a16:creationId xmlns:a16="http://schemas.microsoft.com/office/drawing/2014/main" id="{E90711BF-F395-9346-928F-9A93D70A8F2A}"/>
              </a:ext>
            </a:extLst>
          </p:cNvPr>
          <p:cNvSpPr>
            <a:spLocks noGrp="1"/>
          </p:cNvSpPr>
          <p:nvPr>
            <p:ph type="title"/>
          </p:nvPr>
        </p:nvSpPr>
        <p:spPr/>
        <p:txBody>
          <a:bodyPr/>
          <a:lstStyle/>
          <a:p>
            <a:r>
              <a:rPr lang="cs-CZ" dirty="0"/>
              <a:t>Jak PHP funguje?</a:t>
            </a:r>
          </a:p>
        </p:txBody>
      </p:sp>
      <p:sp>
        <p:nvSpPr>
          <p:cNvPr id="6" name="Obdélník 5">
            <a:extLst>
              <a:ext uri="{FF2B5EF4-FFF2-40B4-BE49-F238E27FC236}">
                <a16:creationId xmlns:a16="http://schemas.microsoft.com/office/drawing/2014/main" id="{1E06C028-CE8C-5841-BD3A-0809F8DFB186}"/>
              </a:ext>
            </a:extLst>
          </p:cNvPr>
          <p:cNvSpPr/>
          <p:nvPr/>
        </p:nvSpPr>
        <p:spPr>
          <a:xfrm>
            <a:off x="788560" y="2554303"/>
            <a:ext cx="1281895" cy="4898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C399F10F-9732-D44A-A311-A41C0C1ACFBA}"/>
              </a:ext>
            </a:extLst>
          </p:cNvPr>
          <p:cNvSpPr/>
          <p:nvPr/>
        </p:nvSpPr>
        <p:spPr>
          <a:xfrm>
            <a:off x="4021237" y="2245670"/>
            <a:ext cx="902826" cy="224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03718FB3-1342-F444-B8AF-936206D443EB}"/>
              </a:ext>
            </a:extLst>
          </p:cNvPr>
          <p:cNvSpPr/>
          <p:nvPr/>
        </p:nvSpPr>
        <p:spPr>
          <a:xfrm>
            <a:off x="2230365" y="2554303"/>
            <a:ext cx="6284985" cy="22145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TextovéPole 8">
            <a:extLst>
              <a:ext uri="{FF2B5EF4-FFF2-40B4-BE49-F238E27FC236}">
                <a16:creationId xmlns:a16="http://schemas.microsoft.com/office/drawing/2014/main" id="{8E3DA409-7D99-F340-A06E-F052FBBF1819}"/>
              </a:ext>
            </a:extLst>
          </p:cNvPr>
          <p:cNvSpPr txBox="1"/>
          <p:nvPr/>
        </p:nvSpPr>
        <p:spPr>
          <a:xfrm>
            <a:off x="2840889" y="5434342"/>
            <a:ext cx="3263522" cy="523220"/>
          </a:xfrm>
          <a:prstGeom prst="rect">
            <a:avLst/>
          </a:prstGeom>
          <a:noFill/>
        </p:spPr>
        <p:txBody>
          <a:bodyPr wrap="none" rtlCol="0">
            <a:spAutoFit/>
          </a:bodyPr>
          <a:lstStyle/>
          <a:p>
            <a:r>
              <a:rPr lang="cs-CZ" sz="2800" dirty="0"/>
              <a:t>Kam zmizel PHP kód?</a:t>
            </a:r>
          </a:p>
        </p:txBody>
      </p:sp>
    </p:spTree>
    <p:extLst>
      <p:ext uri="{BB962C8B-B14F-4D97-AF65-F5344CB8AC3E}">
        <p14:creationId xmlns:p14="http://schemas.microsoft.com/office/powerpoint/2010/main" val="4065058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2BC697-8F3F-634D-B5DE-BE05F7B27FC8}"/>
              </a:ext>
            </a:extLst>
          </p:cNvPr>
          <p:cNvSpPr>
            <a:spLocks noGrp="1"/>
          </p:cNvSpPr>
          <p:nvPr>
            <p:ph type="title"/>
          </p:nvPr>
        </p:nvSpPr>
        <p:spPr/>
        <p:txBody>
          <a:bodyPr/>
          <a:lstStyle/>
          <a:p>
            <a:r>
              <a:rPr lang="cs-CZ" dirty="0"/>
              <a:t>PHP/</a:t>
            </a:r>
            <a:r>
              <a:rPr lang="cs-CZ" dirty="0" err="1"/>
              <a:t>MySQL</a:t>
            </a:r>
            <a:r>
              <a:rPr lang="cs-CZ" dirty="0"/>
              <a:t> projekt</a:t>
            </a:r>
          </a:p>
        </p:txBody>
      </p:sp>
      <p:sp>
        <p:nvSpPr>
          <p:cNvPr id="3" name="Zástupný obsah 2">
            <a:extLst>
              <a:ext uri="{FF2B5EF4-FFF2-40B4-BE49-F238E27FC236}">
                <a16:creationId xmlns:a16="http://schemas.microsoft.com/office/drawing/2014/main" id="{992B87F3-F26A-A444-9D94-D6C90CB1BBCD}"/>
              </a:ext>
            </a:extLst>
          </p:cNvPr>
          <p:cNvSpPr>
            <a:spLocks noGrp="1"/>
          </p:cNvSpPr>
          <p:nvPr>
            <p:ph idx="1"/>
          </p:nvPr>
        </p:nvSpPr>
        <p:spPr/>
        <p:txBody>
          <a:bodyPr>
            <a:normAutofit/>
          </a:bodyPr>
          <a:lstStyle/>
          <a:p>
            <a:pPr marL="0" indent="0">
              <a:buNone/>
            </a:pPr>
            <a:r>
              <a:rPr lang="cs-CZ" sz="2600" dirty="0"/>
              <a:t>Jinými slovy PDO je objektové rozhraní pro práci s databázemi v jazyce PHP.</a:t>
            </a:r>
          </a:p>
          <a:p>
            <a:pPr marL="0" indent="0">
              <a:buNone/>
            </a:pPr>
            <a:endParaRPr lang="cs-CZ" sz="2600" dirty="0"/>
          </a:p>
          <a:p>
            <a:pPr marL="0" indent="0">
              <a:buNone/>
            </a:pPr>
            <a:r>
              <a:rPr lang="cs-CZ" sz="2600" dirty="0"/>
              <a:t>Užitečné odkazy:</a:t>
            </a:r>
          </a:p>
          <a:p>
            <a:pPr marL="0" indent="0">
              <a:buNone/>
            </a:pPr>
            <a:r>
              <a:rPr lang="cs-CZ" sz="2600" dirty="0">
                <a:hlinkClick r:id="rId2"/>
              </a:rPr>
              <a:t>https://www.php.net/manual/en/pdo.connections.php</a:t>
            </a:r>
            <a:endParaRPr lang="cs-CZ" sz="2600" dirty="0"/>
          </a:p>
          <a:p>
            <a:pPr marL="0" indent="0">
              <a:buNone/>
            </a:pPr>
            <a:endParaRPr lang="cs-CZ" sz="2600" dirty="0"/>
          </a:p>
          <a:p>
            <a:pPr marL="0" indent="0">
              <a:buNone/>
            </a:pPr>
            <a:r>
              <a:rPr lang="cs-CZ" sz="2600" dirty="0">
                <a:hlinkClick r:id="rId3"/>
              </a:rPr>
              <a:t>http://www.mysqltutorial.org/php-querying-data-from-mysql-table</a:t>
            </a:r>
            <a:r>
              <a:rPr lang="cs-CZ" dirty="0">
                <a:hlinkClick r:id="rId3"/>
              </a:rPr>
              <a:t>/</a:t>
            </a:r>
            <a:endParaRPr lang="cs-CZ" dirty="0"/>
          </a:p>
          <a:p>
            <a:pPr marL="0" indent="0">
              <a:buNone/>
            </a:pPr>
            <a:endParaRPr lang="cs-CZ" dirty="0"/>
          </a:p>
        </p:txBody>
      </p:sp>
    </p:spTree>
    <p:extLst>
      <p:ext uri="{BB962C8B-B14F-4D97-AF65-F5344CB8AC3E}">
        <p14:creationId xmlns:p14="http://schemas.microsoft.com/office/powerpoint/2010/main" val="3704019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BD2D33A1-4773-1A44-9D8B-B971396C7857}"/>
              </a:ext>
            </a:extLst>
          </p:cNvPr>
          <p:cNvPicPr>
            <a:picLocks noChangeAspect="1"/>
          </p:cNvPicPr>
          <p:nvPr/>
        </p:nvPicPr>
        <p:blipFill>
          <a:blip r:embed="rId2"/>
          <a:stretch>
            <a:fillRect/>
          </a:stretch>
        </p:blipFill>
        <p:spPr>
          <a:xfrm>
            <a:off x="0" y="0"/>
            <a:ext cx="8191500" cy="5029200"/>
          </a:xfrm>
          <a:prstGeom prst="rect">
            <a:avLst/>
          </a:prstGeom>
        </p:spPr>
      </p:pic>
      <p:sp>
        <p:nvSpPr>
          <p:cNvPr id="5" name="Pravá složená závorka 4">
            <a:extLst>
              <a:ext uri="{FF2B5EF4-FFF2-40B4-BE49-F238E27FC236}">
                <a16:creationId xmlns:a16="http://schemas.microsoft.com/office/drawing/2014/main" id="{C95D106C-1129-3E43-A512-6DFC8F8F7E2D}"/>
              </a:ext>
            </a:extLst>
          </p:cNvPr>
          <p:cNvSpPr/>
          <p:nvPr/>
        </p:nvSpPr>
        <p:spPr>
          <a:xfrm>
            <a:off x="7990533" y="823963"/>
            <a:ext cx="401934" cy="3509110"/>
          </a:xfrm>
          <a:prstGeom prst="rightBrace">
            <a:avLst>
              <a:gd name="adj1" fmla="val 8333"/>
              <a:gd name="adj2" fmla="val 5074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8" name="Pravá složená závorka 7">
            <a:extLst>
              <a:ext uri="{FF2B5EF4-FFF2-40B4-BE49-F238E27FC236}">
                <a16:creationId xmlns:a16="http://schemas.microsoft.com/office/drawing/2014/main" id="{3D6E6F3F-3A25-5E40-B6A3-6545AF07C304}"/>
              </a:ext>
            </a:extLst>
          </p:cNvPr>
          <p:cNvSpPr/>
          <p:nvPr/>
        </p:nvSpPr>
        <p:spPr>
          <a:xfrm>
            <a:off x="7990533" y="4333073"/>
            <a:ext cx="401934" cy="370112"/>
          </a:xfrm>
          <a:prstGeom prst="rightBrace">
            <a:avLst>
              <a:gd name="adj1" fmla="val 8333"/>
              <a:gd name="adj2" fmla="val 5074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9" name="TextovéPole 8">
            <a:extLst>
              <a:ext uri="{FF2B5EF4-FFF2-40B4-BE49-F238E27FC236}">
                <a16:creationId xmlns:a16="http://schemas.microsoft.com/office/drawing/2014/main" id="{212E398B-7B3D-FB45-A111-B281E9E03AE9}"/>
              </a:ext>
            </a:extLst>
          </p:cNvPr>
          <p:cNvSpPr txBox="1"/>
          <p:nvPr/>
        </p:nvSpPr>
        <p:spPr>
          <a:xfrm>
            <a:off x="8510954" y="2347685"/>
            <a:ext cx="421910" cy="461665"/>
          </a:xfrm>
          <a:prstGeom prst="rect">
            <a:avLst/>
          </a:prstGeom>
          <a:noFill/>
        </p:spPr>
        <p:txBody>
          <a:bodyPr wrap="none" rtlCol="0">
            <a:spAutoFit/>
          </a:bodyPr>
          <a:lstStyle/>
          <a:p>
            <a:r>
              <a:rPr lang="cs-CZ" sz="2400" b="1" dirty="0">
                <a:solidFill>
                  <a:srgbClr val="FF0000"/>
                </a:solidFill>
              </a:rPr>
              <a:t>1.</a:t>
            </a:r>
          </a:p>
        </p:txBody>
      </p:sp>
      <p:sp>
        <p:nvSpPr>
          <p:cNvPr id="11" name="TextovéPole 10">
            <a:extLst>
              <a:ext uri="{FF2B5EF4-FFF2-40B4-BE49-F238E27FC236}">
                <a16:creationId xmlns:a16="http://schemas.microsoft.com/office/drawing/2014/main" id="{146084E6-8BD7-F04F-B57A-FEC439F1C422}"/>
              </a:ext>
            </a:extLst>
          </p:cNvPr>
          <p:cNvSpPr txBox="1"/>
          <p:nvPr/>
        </p:nvSpPr>
        <p:spPr>
          <a:xfrm>
            <a:off x="8510954" y="4287296"/>
            <a:ext cx="421910" cy="461665"/>
          </a:xfrm>
          <a:prstGeom prst="rect">
            <a:avLst/>
          </a:prstGeom>
          <a:noFill/>
        </p:spPr>
        <p:txBody>
          <a:bodyPr wrap="none" rtlCol="0">
            <a:spAutoFit/>
          </a:bodyPr>
          <a:lstStyle/>
          <a:p>
            <a:r>
              <a:rPr lang="cs-CZ" sz="2400" b="1" dirty="0">
                <a:solidFill>
                  <a:srgbClr val="FF0000"/>
                </a:solidFill>
              </a:rPr>
              <a:t>2.</a:t>
            </a:r>
          </a:p>
        </p:txBody>
      </p:sp>
      <p:sp>
        <p:nvSpPr>
          <p:cNvPr id="12" name="TextovéPole 11">
            <a:extLst>
              <a:ext uri="{FF2B5EF4-FFF2-40B4-BE49-F238E27FC236}">
                <a16:creationId xmlns:a16="http://schemas.microsoft.com/office/drawing/2014/main" id="{5FC923F6-C608-0345-9ED4-6DBF2C6E6EE9}"/>
              </a:ext>
            </a:extLst>
          </p:cNvPr>
          <p:cNvSpPr txBox="1"/>
          <p:nvPr/>
        </p:nvSpPr>
        <p:spPr>
          <a:xfrm>
            <a:off x="0" y="5119077"/>
            <a:ext cx="9186554" cy="1569660"/>
          </a:xfrm>
          <a:prstGeom prst="rect">
            <a:avLst/>
          </a:prstGeom>
          <a:noFill/>
        </p:spPr>
        <p:txBody>
          <a:bodyPr wrap="none" rtlCol="0">
            <a:spAutoFit/>
          </a:bodyPr>
          <a:lstStyle/>
          <a:p>
            <a:r>
              <a:rPr lang="cs-CZ" sz="2400" b="1" dirty="0">
                <a:solidFill>
                  <a:srgbClr val="FF0000"/>
                </a:solidFill>
              </a:rPr>
              <a:t>1. </a:t>
            </a:r>
            <a:r>
              <a:rPr lang="cs-CZ" sz="2400" dirty="0"/>
              <a:t>Pokud je proměnná $instance prázdná, vytvoří se připojení a vloží se </a:t>
            </a:r>
          </a:p>
          <a:p>
            <a:r>
              <a:rPr lang="cs-CZ" sz="2400" dirty="0"/>
              <a:t>    do $instance, která je návratovou hodnotou.</a:t>
            </a:r>
          </a:p>
          <a:p>
            <a:r>
              <a:rPr lang="cs-CZ" sz="2400" b="1" dirty="0">
                <a:solidFill>
                  <a:srgbClr val="FF0000"/>
                </a:solidFill>
              </a:rPr>
              <a:t>2. </a:t>
            </a:r>
            <a:r>
              <a:rPr lang="cs-CZ" sz="2400" dirty="0"/>
              <a:t>Pokud není proměnná $instance prázdná, vrátí se připojení, </a:t>
            </a:r>
            <a:endParaRPr lang="cs-CZ" sz="2400" b="1" dirty="0">
              <a:solidFill>
                <a:srgbClr val="FF0000"/>
              </a:solidFill>
            </a:endParaRPr>
          </a:p>
          <a:p>
            <a:r>
              <a:rPr lang="cs-CZ" sz="2400" dirty="0"/>
              <a:t>    které je v ní uloženo! =&gt; nevytváří se nové připojení</a:t>
            </a:r>
          </a:p>
        </p:txBody>
      </p:sp>
    </p:spTree>
    <p:extLst>
      <p:ext uri="{BB962C8B-B14F-4D97-AF65-F5344CB8AC3E}">
        <p14:creationId xmlns:p14="http://schemas.microsoft.com/office/powerpoint/2010/main" val="4113911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A6F3FC4-44A7-A543-A0C7-2F6A7F8FAABC}"/>
              </a:ext>
            </a:extLst>
          </p:cNvPr>
          <p:cNvSpPr>
            <a:spLocks noGrp="1"/>
          </p:cNvSpPr>
          <p:nvPr>
            <p:ph type="title"/>
          </p:nvPr>
        </p:nvSpPr>
        <p:spPr/>
        <p:txBody>
          <a:bodyPr>
            <a:normAutofit/>
          </a:bodyPr>
          <a:lstStyle/>
          <a:p>
            <a:r>
              <a:rPr lang="cs-CZ" sz="4000" dirty="0" err="1"/>
              <a:t>classes</a:t>
            </a:r>
            <a:r>
              <a:rPr lang="cs-CZ" sz="4000" dirty="0"/>
              <a:t>/</a:t>
            </a:r>
            <a:r>
              <a:rPr lang="cs-CZ" sz="4000" dirty="0" err="1"/>
              <a:t>Database.class.php</a:t>
            </a:r>
            <a:r>
              <a:rPr lang="cs-CZ" sz="4000" dirty="0"/>
              <a:t> - </a:t>
            </a:r>
            <a:r>
              <a:rPr lang="cs-CZ" sz="4000" dirty="0" err="1"/>
              <a:t>Sigleton</a:t>
            </a:r>
            <a:endParaRPr lang="cs-CZ" sz="4000" dirty="0"/>
          </a:p>
        </p:txBody>
      </p:sp>
      <p:sp>
        <p:nvSpPr>
          <p:cNvPr id="3" name="Zástupný obsah 2">
            <a:extLst>
              <a:ext uri="{FF2B5EF4-FFF2-40B4-BE49-F238E27FC236}">
                <a16:creationId xmlns:a16="http://schemas.microsoft.com/office/drawing/2014/main" id="{7502D66B-F210-EB4B-A2B0-1913C4353A22}"/>
              </a:ext>
            </a:extLst>
          </p:cNvPr>
          <p:cNvSpPr>
            <a:spLocks noGrp="1"/>
          </p:cNvSpPr>
          <p:nvPr>
            <p:ph idx="1"/>
          </p:nvPr>
        </p:nvSpPr>
        <p:spPr/>
        <p:txBody>
          <a:bodyPr/>
          <a:lstStyle/>
          <a:p>
            <a:pPr marL="0" indent="0">
              <a:buNone/>
            </a:pPr>
            <a:r>
              <a:rPr lang="cs-CZ" dirty="0"/>
              <a:t>Jinými slovy </a:t>
            </a:r>
            <a:r>
              <a:rPr lang="cs-CZ" dirty="0" err="1"/>
              <a:t>singleton</a:t>
            </a:r>
            <a:r>
              <a:rPr lang="cs-CZ" dirty="0"/>
              <a:t> v metodě </a:t>
            </a:r>
            <a:r>
              <a:rPr lang="cs-CZ" dirty="0" err="1"/>
              <a:t>getInstance</a:t>
            </a:r>
            <a:r>
              <a:rPr lang="cs-CZ" dirty="0"/>
              <a:t> zajistí, že když je třídní proměnná $instance </a:t>
            </a:r>
            <a:r>
              <a:rPr lang="cs-CZ" i="1" dirty="0"/>
              <a:t>null</a:t>
            </a:r>
            <a:r>
              <a:rPr lang="cs-CZ" dirty="0"/>
              <a:t> (znamená to, že zatím nemáme připojení), takže ho vytvoří, jinak rovnou vrátí již existující připojení z paměti.</a:t>
            </a:r>
          </a:p>
        </p:txBody>
      </p:sp>
    </p:spTree>
    <p:extLst>
      <p:ext uri="{BB962C8B-B14F-4D97-AF65-F5344CB8AC3E}">
        <p14:creationId xmlns:p14="http://schemas.microsoft.com/office/powerpoint/2010/main" val="44645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BD2D33A1-4773-1A44-9D8B-B971396C7857}"/>
              </a:ext>
            </a:extLst>
          </p:cNvPr>
          <p:cNvPicPr>
            <a:picLocks noChangeAspect="1"/>
          </p:cNvPicPr>
          <p:nvPr/>
        </p:nvPicPr>
        <p:blipFill>
          <a:blip r:embed="rId2"/>
          <a:stretch>
            <a:fillRect/>
          </a:stretch>
        </p:blipFill>
        <p:spPr>
          <a:xfrm>
            <a:off x="0" y="0"/>
            <a:ext cx="8191500" cy="5029200"/>
          </a:xfrm>
          <a:prstGeom prst="rect">
            <a:avLst/>
          </a:prstGeom>
        </p:spPr>
      </p:pic>
      <p:sp>
        <p:nvSpPr>
          <p:cNvPr id="5" name="Pravá složená závorka 4">
            <a:extLst>
              <a:ext uri="{FF2B5EF4-FFF2-40B4-BE49-F238E27FC236}">
                <a16:creationId xmlns:a16="http://schemas.microsoft.com/office/drawing/2014/main" id="{C95D106C-1129-3E43-A512-6DFC8F8F7E2D}"/>
              </a:ext>
            </a:extLst>
          </p:cNvPr>
          <p:cNvSpPr/>
          <p:nvPr/>
        </p:nvSpPr>
        <p:spPr>
          <a:xfrm>
            <a:off x="7990533" y="529212"/>
            <a:ext cx="401934" cy="2404907"/>
          </a:xfrm>
          <a:prstGeom prst="rightBrace">
            <a:avLst>
              <a:gd name="adj1" fmla="val 8333"/>
              <a:gd name="adj2" fmla="val 5074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8" name="Pravá složená závorka 7">
            <a:extLst>
              <a:ext uri="{FF2B5EF4-FFF2-40B4-BE49-F238E27FC236}">
                <a16:creationId xmlns:a16="http://schemas.microsoft.com/office/drawing/2014/main" id="{3D6E6F3F-3A25-5E40-B6A3-6545AF07C304}"/>
              </a:ext>
            </a:extLst>
          </p:cNvPr>
          <p:cNvSpPr/>
          <p:nvPr/>
        </p:nvSpPr>
        <p:spPr>
          <a:xfrm>
            <a:off x="7990533" y="2934119"/>
            <a:ext cx="401934" cy="1155560"/>
          </a:xfrm>
          <a:prstGeom prst="rightBrace">
            <a:avLst>
              <a:gd name="adj1" fmla="val 8333"/>
              <a:gd name="adj2" fmla="val 5074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9" name="TextovéPole 8">
            <a:extLst>
              <a:ext uri="{FF2B5EF4-FFF2-40B4-BE49-F238E27FC236}">
                <a16:creationId xmlns:a16="http://schemas.microsoft.com/office/drawing/2014/main" id="{212E398B-7B3D-FB45-A111-B281E9E03AE9}"/>
              </a:ext>
            </a:extLst>
          </p:cNvPr>
          <p:cNvSpPr txBox="1"/>
          <p:nvPr/>
        </p:nvSpPr>
        <p:spPr>
          <a:xfrm>
            <a:off x="8510954" y="1496090"/>
            <a:ext cx="421910" cy="461665"/>
          </a:xfrm>
          <a:prstGeom prst="rect">
            <a:avLst/>
          </a:prstGeom>
          <a:noFill/>
        </p:spPr>
        <p:txBody>
          <a:bodyPr wrap="none" rtlCol="0">
            <a:spAutoFit/>
          </a:bodyPr>
          <a:lstStyle/>
          <a:p>
            <a:r>
              <a:rPr lang="cs-CZ" sz="2400" b="1" dirty="0">
                <a:solidFill>
                  <a:srgbClr val="FF0000"/>
                </a:solidFill>
              </a:rPr>
              <a:t>1.</a:t>
            </a:r>
          </a:p>
        </p:txBody>
      </p:sp>
      <p:sp>
        <p:nvSpPr>
          <p:cNvPr id="11" name="TextovéPole 10">
            <a:extLst>
              <a:ext uri="{FF2B5EF4-FFF2-40B4-BE49-F238E27FC236}">
                <a16:creationId xmlns:a16="http://schemas.microsoft.com/office/drawing/2014/main" id="{146084E6-8BD7-F04F-B57A-FEC439F1C422}"/>
              </a:ext>
            </a:extLst>
          </p:cNvPr>
          <p:cNvSpPr txBox="1"/>
          <p:nvPr/>
        </p:nvSpPr>
        <p:spPr>
          <a:xfrm>
            <a:off x="8510954" y="3281066"/>
            <a:ext cx="421910" cy="461665"/>
          </a:xfrm>
          <a:prstGeom prst="rect">
            <a:avLst/>
          </a:prstGeom>
          <a:noFill/>
        </p:spPr>
        <p:txBody>
          <a:bodyPr wrap="square" rtlCol="0">
            <a:spAutoFit/>
          </a:bodyPr>
          <a:lstStyle/>
          <a:p>
            <a:r>
              <a:rPr lang="cs-CZ" sz="2400" b="1" dirty="0">
                <a:solidFill>
                  <a:srgbClr val="FF0000"/>
                </a:solidFill>
              </a:rPr>
              <a:t>2.</a:t>
            </a:r>
          </a:p>
        </p:txBody>
      </p:sp>
      <p:sp>
        <p:nvSpPr>
          <p:cNvPr id="12" name="TextovéPole 11">
            <a:extLst>
              <a:ext uri="{FF2B5EF4-FFF2-40B4-BE49-F238E27FC236}">
                <a16:creationId xmlns:a16="http://schemas.microsoft.com/office/drawing/2014/main" id="{5FC923F6-C608-0345-9ED4-6DBF2C6E6EE9}"/>
              </a:ext>
            </a:extLst>
          </p:cNvPr>
          <p:cNvSpPr txBox="1"/>
          <p:nvPr/>
        </p:nvSpPr>
        <p:spPr>
          <a:xfrm>
            <a:off x="0" y="5119077"/>
            <a:ext cx="9148017" cy="1200329"/>
          </a:xfrm>
          <a:prstGeom prst="rect">
            <a:avLst/>
          </a:prstGeom>
          <a:noFill/>
        </p:spPr>
        <p:txBody>
          <a:bodyPr wrap="none" rtlCol="0">
            <a:spAutoFit/>
          </a:bodyPr>
          <a:lstStyle/>
          <a:p>
            <a:r>
              <a:rPr lang="cs-CZ" sz="2400" b="1" dirty="0">
                <a:solidFill>
                  <a:srgbClr val="FF0000"/>
                </a:solidFill>
              </a:rPr>
              <a:t>1. </a:t>
            </a:r>
            <a:r>
              <a:rPr lang="cs-CZ" sz="2400" dirty="0"/>
              <a:t>Pokud vytvoření spojení úspěšné, je vráceno v proměnné.</a:t>
            </a:r>
          </a:p>
          <a:p>
            <a:r>
              <a:rPr lang="cs-CZ" sz="2400" b="1" dirty="0">
                <a:solidFill>
                  <a:srgbClr val="FF0000"/>
                </a:solidFill>
              </a:rPr>
              <a:t>2. </a:t>
            </a:r>
            <a:r>
              <a:rPr lang="cs-CZ" sz="2400" dirty="0"/>
              <a:t>Pokud při vytváření spojení nastala chyba, je odchycena pomocí catch</a:t>
            </a:r>
          </a:p>
          <a:p>
            <a:r>
              <a:rPr lang="cs-CZ" sz="2400" dirty="0"/>
              <a:t>    a vypsána příkazem echo. </a:t>
            </a:r>
          </a:p>
        </p:txBody>
      </p:sp>
    </p:spTree>
    <p:extLst>
      <p:ext uri="{BB962C8B-B14F-4D97-AF65-F5344CB8AC3E}">
        <p14:creationId xmlns:p14="http://schemas.microsoft.com/office/powerpoint/2010/main" val="666296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67E4D48-5108-6846-A859-230566F0FDA5}"/>
              </a:ext>
            </a:extLst>
          </p:cNvPr>
          <p:cNvSpPr>
            <a:spLocks noGrp="1"/>
          </p:cNvSpPr>
          <p:nvPr>
            <p:ph type="title"/>
          </p:nvPr>
        </p:nvSpPr>
        <p:spPr/>
        <p:txBody>
          <a:bodyPr/>
          <a:lstStyle/>
          <a:p>
            <a:r>
              <a:rPr lang="cs-CZ" dirty="0"/>
              <a:t>Chyby při spojení s databází</a:t>
            </a:r>
          </a:p>
        </p:txBody>
      </p:sp>
      <p:sp>
        <p:nvSpPr>
          <p:cNvPr id="3" name="Zástupný obsah 2">
            <a:extLst>
              <a:ext uri="{FF2B5EF4-FFF2-40B4-BE49-F238E27FC236}">
                <a16:creationId xmlns:a16="http://schemas.microsoft.com/office/drawing/2014/main" id="{1AEC145F-311B-0B48-B234-062510DD4C20}"/>
              </a:ext>
            </a:extLst>
          </p:cNvPr>
          <p:cNvSpPr>
            <a:spLocks noGrp="1"/>
          </p:cNvSpPr>
          <p:nvPr>
            <p:ph idx="1"/>
          </p:nvPr>
        </p:nvSpPr>
        <p:spPr/>
        <p:txBody>
          <a:bodyPr>
            <a:normAutofit/>
          </a:bodyPr>
          <a:lstStyle/>
          <a:p>
            <a:pPr marL="0" indent="0">
              <a:buNone/>
            </a:pPr>
            <a:r>
              <a:rPr lang="en" sz="2200" dirty="0"/>
              <a:t>public PDO::</a:t>
            </a:r>
            <a:r>
              <a:rPr lang="en" sz="2200" dirty="0" err="1"/>
              <a:t>setAttribute</a:t>
            </a:r>
            <a:r>
              <a:rPr lang="en" sz="2200" dirty="0"/>
              <a:t> ( int $attribute , mixed $value ) : bool</a:t>
            </a:r>
          </a:p>
          <a:p>
            <a:pPr marL="0" indent="0">
              <a:buNone/>
            </a:pPr>
            <a:endParaRPr lang="cs-CZ" sz="2200" dirty="0"/>
          </a:p>
          <a:p>
            <a:pPr marL="0" indent="0">
              <a:buNone/>
            </a:pPr>
            <a:r>
              <a:rPr lang="cs-CZ" sz="2200" dirty="0" err="1"/>
              <a:t>self</a:t>
            </a:r>
            <a:r>
              <a:rPr lang="cs-CZ" sz="2200" dirty="0"/>
              <a:t>::$instance-&gt;</a:t>
            </a:r>
          </a:p>
          <a:p>
            <a:pPr marL="0" indent="0">
              <a:buNone/>
            </a:pPr>
            <a:r>
              <a:rPr lang="cs-CZ" sz="2200" dirty="0" err="1"/>
              <a:t>setAttribute</a:t>
            </a:r>
            <a:r>
              <a:rPr lang="cs-CZ" sz="2200" dirty="0"/>
              <a:t>(</a:t>
            </a:r>
            <a:r>
              <a:rPr lang="cs-CZ" sz="2200" b="1" dirty="0">
                <a:solidFill>
                  <a:srgbClr val="FF0000"/>
                </a:solidFill>
              </a:rPr>
              <a:t>PDO::ATTR_ERRMODE</a:t>
            </a:r>
            <a:r>
              <a:rPr lang="cs-CZ" sz="2200" dirty="0"/>
              <a:t>, </a:t>
            </a:r>
            <a:r>
              <a:rPr lang="cs-CZ" sz="2200" b="1" dirty="0">
                <a:solidFill>
                  <a:srgbClr val="00B050"/>
                </a:solidFill>
              </a:rPr>
              <a:t>PDO::ERRMODE_EXCEPTION</a:t>
            </a:r>
            <a:r>
              <a:rPr lang="cs-CZ" sz="2200" dirty="0"/>
              <a:t>);</a:t>
            </a:r>
          </a:p>
          <a:p>
            <a:pPr marL="0" indent="0">
              <a:buNone/>
            </a:pPr>
            <a:endParaRPr lang="en" sz="2200" dirty="0"/>
          </a:p>
          <a:p>
            <a:pPr marL="0" indent="0">
              <a:buNone/>
            </a:pPr>
            <a:r>
              <a:rPr lang="cs-CZ" sz="2200" b="1" i="1" dirty="0">
                <a:solidFill>
                  <a:srgbClr val="FF0000"/>
                </a:solidFill>
              </a:rPr>
              <a:t>PDO::ATTR_ERRMODE</a:t>
            </a:r>
            <a:r>
              <a:rPr lang="cs-CZ" sz="2200" dirty="0"/>
              <a:t>: </a:t>
            </a:r>
            <a:r>
              <a:rPr lang="cs-CZ" sz="2200" dirty="0" err="1"/>
              <a:t>Error</a:t>
            </a:r>
            <a:r>
              <a:rPr lang="cs-CZ" sz="2200" dirty="0"/>
              <a:t> reporting:</a:t>
            </a:r>
          </a:p>
          <a:p>
            <a:r>
              <a:rPr lang="cs-CZ" sz="2200" i="1" dirty="0"/>
              <a:t>PDO::ERRMODE_SILENT</a:t>
            </a:r>
            <a:r>
              <a:rPr lang="cs-CZ" sz="2200" dirty="0"/>
              <a:t>: Just set </a:t>
            </a:r>
            <a:r>
              <a:rPr lang="cs-CZ" sz="2200" dirty="0" err="1"/>
              <a:t>error</a:t>
            </a:r>
            <a:r>
              <a:rPr lang="cs-CZ" sz="2200" dirty="0"/>
              <a:t> </a:t>
            </a:r>
            <a:r>
              <a:rPr lang="cs-CZ" sz="2200" dirty="0" err="1"/>
              <a:t>codes</a:t>
            </a:r>
            <a:r>
              <a:rPr lang="cs-CZ" sz="2200" dirty="0"/>
              <a:t>.</a:t>
            </a:r>
          </a:p>
          <a:p>
            <a:r>
              <a:rPr lang="cs-CZ" sz="2200" i="1" dirty="0"/>
              <a:t>PDO::ERRMODE_WARNING</a:t>
            </a:r>
            <a:r>
              <a:rPr lang="cs-CZ" sz="2200" dirty="0"/>
              <a:t>: Raise </a:t>
            </a:r>
            <a:r>
              <a:rPr lang="cs-CZ" sz="2200" dirty="0">
                <a:hlinkClick r:id="rId2"/>
              </a:rPr>
              <a:t>E_WARNING</a:t>
            </a:r>
            <a:r>
              <a:rPr lang="cs-CZ" sz="2200" dirty="0"/>
              <a:t>.</a:t>
            </a:r>
          </a:p>
          <a:p>
            <a:r>
              <a:rPr lang="cs-CZ" sz="2200" b="1" i="1" dirty="0">
                <a:solidFill>
                  <a:srgbClr val="00B050"/>
                </a:solidFill>
              </a:rPr>
              <a:t>PDO::ERRMODE_EXCEPTION</a:t>
            </a:r>
            <a:r>
              <a:rPr lang="cs-CZ" sz="2200" dirty="0"/>
              <a:t>: </a:t>
            </a:r>
            <a:r>
              <a:rPr lang="cs-CZ" sz="2200" dirty="0" err="1"/>
              <a:t>Throw</a:t>
            </a:r>
            <a:r>
              <a:rPr lang="cs-CZ" sz="2200" dirty="0"/>
              <a:t> </a:t>
            </a:r>
            <a:r>
              <a:rPr lang="cs-CZ" sz="2200" dirty="0">
                <a:hlinkClick r:id="rId3"/>
              </a:rPr>
              <a:t>exceptions</a:t>
            </a:r>
            <a:r>
              <a:rPr lang="cs-CZ" sz="2200" dirty="0"/>
              <a:t>.</a:t>
            </a:r>
          </a:p>
          <a:p>
            <a:pPr marL="0" indent="0">
              <a:buNone/>
            </a:pPr>
            <a:endParaRPr lang="cs-CZ" sz="2400" dirty="0"/>
          </a:p>
        </p:txBody>
      </p:sp>
    </p:spTree>
    <p:extLst>
      <p:ext uri="{BB962C8B-B14F-4D97-AF65-F5344CB8AC3E}">
        <p14:creationId xmlns:p14="http://schemas.microsoft.com/office/powerpoint/2010/main" val="2325262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p:txBody>
          <a:bodyPr/>
          <a:lstStyle/>
          <a:p>
            <a:pPr marL="0" indent="0">
              <a:buNone/>
            </a:pPr>
            <a:r>
              <a:rPr lang="cs-CZ" dirty="0"/>
              <a:t>Jedná se o tzv. modelovou třídu, která se stará o datovou entitu </a:t>
            </a:r>
            <a:r>
              <a:rPr lang="cs-CZ" b="1" dirty="0" err="1"/>
              <a:t>Contact</a:t>
            </a:r>
            <a:r>
              <a:rPr lang="cs-CZ" dirty="0"/>
              <a:t> pracující s tabulkou </a:t>
            </a:r>
            <a:r>
              <a:rPr lang="cs-CZ" b="1" dirty="0" err="1"/>
              <a:t>contact</a:t>
            </a:r>
            <a:r>
              <a:rPr lang="cs-CZ" dirty="0"/>
              <a:t> databáze </a:t>
            </a:r>
            <a:r>
              <a:rPr lang="cs-CZ" b="1" dirty="0"/>
              <a:t>contacts_ut11</a:t>
            </a:r>
            <a:r>
              <a:rPr lang="cs-CZ" dirty="0"/>
              <a:t>/</a:t>
            </a:r>
            <a:r>
              <a:rPr lang="cs-CZ" b="1" dirty="0"/>
              <a:t>contacts_ut13</a:t>
            </a:r>
            <a:r>
              <a:rPr lang="cs-CZ" dirty="0"/>
              <a:t>:</a:t>
            </a:r>
          </a:p>
          <a:p>
            <a:pPr marL="0" indent="0">
              <a:buNone/>
            </a:pPr>
            <a:endParaRPr lang="cs-CZ" dirty="0"/>
          </a:p>
        </p:txBody>
      </p:sp>
      <p:pic>
        <p:nvPicPr>
          <p:cNvPr id="4" name="Obrázek 3">
            <a:extLst>
              <a:ext uri="{FF2B5EF4-FFF2-40B4-BE49-F238E27FC236}">
                <a16:creationId xmlns:a16="http://schemas.microsoft.com/office/drawing/2014/main" id="{FB7F3D04-589E-0A47-A4AF-E6F8EEDB64ED}"/>
              </a:ext>
            </a:extLst>
          </p:cNvPr>
          <p:cNvPicPr>
            <a:picLocks noChangeAspect="1"/>
          </p:cNvPicPr>
          <p:nvPr/>
        </p:nvPicPr>
        <p:blipFill>
          <a:blip r:embed="rId2"/>
          <a:stretch>
            <a:fillRect/>
          </a:stretch>
        </p:blipFill>
        <p:spPr>
          <a:xfrm>
            <a:off x="527973" y="3238361"/>
            <a:ext cx="8088053" cy="1233156"/>
          </a:xfrm>
          <a:prstGeom prst="rect">
            <a:avLst/>
          </a:prstGeom>
        </p:spPr>
      </p:pic>
    </p:spTree>
    <p:extLst>
      <p:ext uri="{BB962C8B-B14F-4D97-AF65-F5344CB8AC3E}">
        <p14:creationId xmlns:p14="http://schemas.microsoft.com/office/powerpoint/2010/main" val="1266879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p:txBody>
          <a:bodyPr/>
          <a:lstStyle/>
          <a:p>
            <a:r>
              <a:rPr lang="cs-CZ" dirty="0"/>
              <a:t>Je to ORM třída - Object </a:t>
            </a:r>
            <a:r>
              <a:rPr lang="cs-CZ" dirty="0" err="1"/>
              <a:t>Relation</a:t>
            </a:r>
            <a:r>
              <a:rPr lang="cs-CZ" dirty="0"/>
              <a:t> </a:t>
            </a:r>
            <a:r>
              <a:rPr lang="cs-CZ" dirty="0" err="1"/>
              <a:t>Mapping</a:t>
            </a:r>
            <a:r>
              <a:rPr lang="cs-CZ" dirty="0"/>
              <a:t>, která řeší mapování relační DB tabulky na PHP Objekt.</a:t>
            </a:r>
          </a:p>
          <a:p>
            <a:r>
              <a:rPr lang="cs-CZ" dirty="0"/>
              <a:t>Třída poskytuje základní CRUD funkcionalitu nad DB:</a:t>
            </a:r>
          </a:p>
          <a:p>
            <a:pPr lvl="1"/>
            <a:r>
              <a:rPr lang="cs-CZ" dirty="0" err="1"/>
              <a:t>Create</a:t>
            </a:r>
            <a:r>
              <a:rPr lang="cs-CZ" dirty="0"/>
              <a:t>, </a:t>
            </a:r>
          </a:p>
          <a:p>
            <a:pPr lvl="1"/>
            <a:r>
              <a:rPr lang="cs-CZ" dirty="0" err="1"/>
              <a:t>Read</a:t>
            </a:r>
            <a:r>
              <a:rPr lang="cs-CZ" dirty="0"/>
              <a:t>, </a:t>
            </a:r>
          </a:p>
          <a:p>
            <a:pPr lvl="1"/>
            <a:r>
              <a:rPr lang="cs-CZ" dirty="0"/>
              <a:t>Update, </a:t>
            </a:r>
          </a:p>
          <a:p>
            <a:pPr lvl="1"/>
            <a:r>
              <a:rPr lang="cs-CZ" dirty="0" err="1"/>
              <a:t>Delete</a:t>
            </a:r>
            <a:r>
              <a:rPr lang="cs-CZ" dirty="0"/>
              <a:t>.</a:t>
            </a:r>
          </a:p>
          <a:p>
            <a:pPr marL="0" indent="0">
              <a:buNone/>
            </a:pPr>
            <a:endParaRPr lang="cs-CZ" dirty="0"/>
          </a:p>
          <a:p>
            <a:pPr marL="0" indent="0">
              <a:buNone/>
            </a:pPr>
            <a:endParaRPr lang="cs-CZ" dirty="0"/>
          </a:p>
        </p:txBody>
      </p:sp>
    </p:spTree>
    <p:extLst>
      <p:ext uri="{BB962C8B-B14F-4D97-AF65-F5344CB8AC3E}">
        <p14:creationId xmlns:p14="http://schemas.microsoft.com/office/powerpoint/2010/main" val="894167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a:xfrm>
            <a:off x="628650" y="1504078"/>
            <a:ext cx="7886700" cy="4351338"/>
          </a:xfrm>
        </p:spPr>
        <p:txBody>
          <a:bodyPr/>
          <a:lstStyle/>
          <a:p>
            <a:pPr marL="0" indent="0">
              <a:buNone/>
            </a:pPr>
            <a:r>
              <a:rPr lang="cs-CZ" dirty="0"/>
              <a:t>$</a:t>
            </a:r>
            <a:r>
              <a:rPr lang="cs-CZ" dirty="0" err="1"/>
              <a:t>jmeno</a:t>
            </a:r>
            <a:r>
              <a:rPr lang="cs-CZ" dirty="0"/>
              <a:t> = </a:t>
            </a:r>
            <a:r>
              <a:rPr lang="cs-CZ" b="1" dirty="0"/>
              <a:t>$</a:t>
            </a:r>
            <a:r>
              <a:rPr lang="cs-CZ" b="1" dirty="0" err="1"/>
              <a:t>Contact</a:t>
            </a:r>
            <a:r>
              <a:rPr lang="cs-CZ" b="1" dirty="0"/>
              <a:t>-&gt;Name;</a:t>
            </a:r>
            <a:r>
              <a:rPr lang="cs-CZ" dirty="0"/>
              <a:t> /*</a:t>
            </a:r>
            <a:r>
              <a:rPr lang="cs-CZ" b="1" dirty="0">
                <a:solidFill>
                  <a:srgbClr val="FF0000"/>
                </a:solidFill>
              </a:rPr>
              <a:t>použití </a:t>
            </a:r>
            <a:r>
              <a:rPr lang="cs-CZ" b="1" dirty="0" err="1">
                <a:solidFill>
                  <a:srgbClr val="FF0000"/>
                </a:solidFill>
              </a:rPr>
              <a:t>getteru</a:t>
            </a:r>
            <a:r>
              <a:rPr lang="cs-CZ" dirty="0"/>
              <a:t>*/</a:t>
            </a:r>
          </a:p>
          <a:p>
            <a:pPr marL="0" indent="0">
              <a:buNone/>
            </a:pPr>
            <a:endParaRPr lang="cs-CZ" dirty="0"/>
          </a:p>
          <a:p>
            <a:pPr marL="0" indent="0">
              <a:buNone/>
            </a:pPr>
            <a:endParaRPr lang="cs-CZ" dirty="0"/>
          </a:p>
        </p:txBody>
      </p:sp>
      <p:pic>
        <p:nvPicPr>
          <p:cNvPr id="4" name="Obrázek 3">
            <a:extLst>
              <a:ext uri="{FF2B5EF4-FFF2-40B4-BE49-F238E27FC236}">
                <a16:creationId xmlns:a16="http://schemas.microsoft.com/office/drawing/2014/main" id="{D45EF08B-29F7-414F-BB98-B64F02B9348B}"/>
              </a:ext>
            </a:extLst>
          </p:cNvPr>
          <p:cNvPicPr>
            <a:picLocks noChangeAspect="1"/>
          </p:cNvPicPr>
          <p:nvPr/>
        </p:nvPicPr>
        <p:blipFill>
          <a:blip r:embed="rId2"/>
          <a:stretch>
            <a:fillRect/>
          </a:stretch>
        </p:blipFill>
        <p:spPr>
          <a:xfrm>
            <a:off x="628649" y="2075249"/>
            <a:ext cx="4180947" cy="4637050"/>
          </a:xfrm>
          <a:prstGeom prst="rect">
            <a:avLst/>
          </a:prstGeom>
        </p:spPr>
      </p:pic>
      <p:pic>
        <p:nvPicPr>
          <p:cNvPr id="5" name="Obrázek 4">
            <a:extLst>
              <a:ext uri="{FF2B5EF4-FFF2-40B4-BE49-F238E27FC236}">
                <a16:creationId xmlns:a16="http://schemas.microsoft.com/office/drawing/2014/main" id="{75F415DB-A19A-714B-AE18-B8586BE3B364}"/>
              </a:ext>
            </a:extLst>
          </p:cNvPr>
          <p:cNvPicPr>
            <a:picLocks noChangeAspect="1"/>
          </p:cNvPicPr>
          <p:nvPr/>
        </p:nvPicPr>
        <p:blipFill>
          <a:blip r:embed="rId3"/>
          <a:stretch>
            <a:fillRect/>
          </a:stretch>
        </p:blipFill>
        <p:spPr>
          <a:xfrm>
            <a:off x="5198530" y="2251761"/>
            <a:ext cx="3543340" cy="4174826"/>
          </a:xfrm>
          <a:prstGeom prst="rect">
            <a:avLst/>
          </a:prstGeom>
        </p:spPr>
      </p:pic>
      <p:cxnSp>
        <p:nvCxnSpPr>
          <p:cNvPr id="7" name="Přímá spojovací šipka 6">
            <a:extLst>
              <a:ext uri="{FF2B5EF4-FFF2-40B4-BE49-F238E27FC236}">
                <a16:creationId xmlns:a16="http://schemas.microsoft.com/office/drawing/2014/main" id="{BCAB3C93-4AE9-514F-B20E-5B4589D97049}"/>
              </a:ext>
            </a:extLst>
          </p:cNvPr>
          <p:cNvCxnSpPr/>
          <p:nvPr/>
        </p:nvCxnSpPr>
        <p:spPr>
          <a:xfrm>
            <a:off x="4119824" y="3587262"/>
            <a:ext cx="1597688" cy="1045028"/>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Přímá spojovací šipka 7">
            <a:extLst>
              <a:ext uri="{FF2B5EF4-FFF2-40B4-BE49-F238E27FC236}">
                <a16:creationId xmlns:a16="http://schemas.microsoft.com/office/drawing/2014/main" id="{084E768C-767E-E046-8EAB-655EACFD1FD3}"/>
              </a:ext>
            </a:extLst>
          </p:cNvPr>
          <p:cNvCxnSpPr>
            <a:cxnSpLocks/>
          </p:cNvCxnSpPr>
          <p:nvPr/>
        </p:nvCxnSpPr>
        <p:spPr>
          <a:xfrm>
            <a:off x="4399686" y="4680947"/>
            <a:ext cx="1317826" cy="262842"/>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Přímá spojovací šipka 9">
            <a:extLst>
              <a:ext uri="{FF2B5EF4-FFF2-40B4-BE49-F238E27FC236}">
                <a16:creationId xmlns:a16="http://schemas.microsoft.com/office/drawing/2014/main" id="{C1637E31-7D86-E94E-9CF1-AF93D0903CBC}"/>
              </a:ext>
            </a:extLst>
          </p:cNvPr>
          <p:cNvCxnSpPr>
            <a:cxnSpLocks/>
          </p:cNvCxnSpPr>
          <p:nvPr/>
        </p:nvCxnSpPr>
        <p:spPr>
          <a:xfrm flipV="1">
            <a:off x="4263943" y="5328349"/>
            <a:ext cx="1453569" cy="444304"/>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604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a:xfrm>
            <a:off x="628650" y="1504078"/>
            <a:ext cx="7886700" cy="4351338"/>
          </a:xfrm>
        </p:spPr>
        <p:txBody>
          <a:bodyPr/>
          <a:lstStyle/>
          <a:p>
            <a:pPr marL="0" indent="0">
              <a:buNone/>
            </a:pPr>
            <a:r>
              <a:rPr lang="cs-CZ" dirty="0"/>
              <a:t>$</a:t>
            </a:r>
            <a:r>
              <a:rPr lang="cs-CZ" dirty="0" err="1"/>
              <a:t>jmeno</a:t>
            </a:r>
            <a:r>
              <a:rPr lang="cs-CZ" dirty="0"/>
              <a:t> = </a:t>
            </a:r>
            <a:r>
              <a:rPr lang="cs-CZ" b="1" dirty="0"/>
              <a:t>$</a:t>
            </a:r>
            <a:r>
              <a:rPr lang="cs-CZ" b="1" dirty="0" err="1"/>
              <a:t>Contact</a:t>
            </a:r>
            <a:r>
              <a:rPr lang="cs-CZ" b="1" dirty="0"/>
              <a:t>-&gt;Name;</a:t>
            </a:r>
            <a:r>
              <a:rPr lang="cs-CZ" dirty="0"/>
              <a:t> /*</a:t>
            </a:r>
            <a:r>
              <a:rPr lang="cs-CZ" b="1" dirty="0">
                <a:solidFill>
                  <a:srgbClr val="FF0000"/>
                </a:solidFill>
              </a:rPr>
              <a:t>použití </a:t>
            </a:r>
            <a:r>
              <a:rPr lang="cs-CZ" b="1" dirty="0" err="1">
                <a:solidFill>
                  <a:srgbClr val="FF0000"/>
                </a:solidFill>
              </a:rPr>
              <a:t>getteru</a:t>
            </a:r>
            <a:r>
              <a:rPr lang="cs-CZ" dirty="0"/>
              <a:t>*/</a:t>
            </a:r>
          </a:p>
          <a:p>
            <a:pPr marL="0" indent="0">
              <a:buNone/>
            </a:pPr>
            <a:endParaRPr lang="cs-CZ" dirty="0"/>
          </a:p>
          <a:p>
            <a:pPr marL="0" indent="0">
              <a:buNone/>
            </a:pPr>
            <a:r>
              <a:rPr lang="pl" dirty="0"/>
              <a:t>Alternativní forma getteru:</a:t>
            </a:r>
            <a:endParaRPr lang="cs-CZ" dirty="0"/>
          </a:p>
          <a:p>
            <a:pPr marL="0" indent="0">
              <a:buNone/>
            </a:pPr>
            <a:endParaRPr lang="cs-CZ" dirty="0"/>
          </a:p>
        </p:txBody>
      </p:sp>
      <p:pic>
        <p:nvPicPr>
          <p:cNvPr id="6" name="Obrázek 5">
            <a:extLst>
              <a:ext uri="{FF2B5EF4-FFF2-40B4-BE49-F238E27FC236}">
                <a16:creationId xmlns:a16="http://schemas.microsoft.com/office/drawing/2014/main" id="{3739200D-7AAA-0542-BCF1-A511C67A3F39}"/>
              </a:ext>
            </a:extLst>
          </p:cNvPr>
          <p:cNvPicPr>
            <a:picLocks noChangeAspect="1"/>
          </p:cNvPicPr>
          <p:nvPr/>
        </p:nvPicPr>
        <p:blipFill>
          <a:blip r:embed="rId2"/>
          <a:stretch>
            <a:fillRect/>
          </a:stretch>
        </p:blipFill>
        <p:spPr>
          <a:xfrm>
            <a:off x="2682882" y="2961542"/>
            <a:ext cx="3778235" cy="3750757"/>
          </a:xfrm>
          <a:prstGeom prst="rect">
            <a:avLst/>
          </a:prstGeom>
        </p:spPr>
      </p:pic>
    </p:spTree>
    <p:extLst>
      <p:ext uri="{BB962C8B-B14F-4D97-AF65-F5344CB8AC3E}">
        <p14:creationId xmlns:p14="http://schemas.microsoft.com/office/powerpoint/2010/main" val="2675530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6CF4B79B-674E-9045-8664-61CEADD7DC73}"/>
              </a:ext>
            </a:extLst>
          </p:cNvPr>
          <p:cNvPicPr>
            <a:picLocks noChangeAspect="1"/>
          </p:cNvPicPr>
          <p:nvPr/>
        </p:nvPicPr>
        <p:blipFill>
          <a:blip r:embed="rId2"/>
          <a:stretch>
            <a:fillRect/>
          </a:stretch>
        </p:blipFill>
        <p:spPr>
          <a:xfrm>
            <a:off x="558800" y="2251761"/>
            <a:ext cx="4013200" cy="3886200"/>
          </a:xfrm>
          <a:prstGeom prst="rect">
            <a:avLst/>
          </a:prstGeom>
        </p:spPr>
      </p:pic>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a:xfrm>
            <a:off x="628650" y="1504078"/>
            <a:ext cx="7886700" cy="4351338"/>
          </a:xfrm>
        </p:spPr>
        <p:txBody>
          <a:bodyPr/>
          <a:lstStyle/>
          <a:p>
            <a:pPr marL="0" indent="0">
              <a:buNone/>
            </a:pPr>
            <a:r>
              <a:rPr lang="cs-CZ" b="1" dirty="0"/>
              <a:t>$</a:t>
            </a:r>
            <a:r>
              <a:rPr lang="cs-CZ" b="1" dirty="0" err="1"/>
              <a:t>Contact</a:t>
            </a:r>
            <a:r>
              <a:rPr lang="cs-CZ" b="1" dirty="0"/>
              <a:t>-&gt;Name</a:t>
            </a:r>
            <a:r>
              <a:rPr lang="cs-CZ" dirty="0"/>
              <a:t> = 'Emil'; /*</a:t>
            </a:r>
            <a:r>
              <a:rPr lang="cs-CZ" b="1" dirty="0">
                <a:solidFill>
                  <a:srgbClr val="FF0000"/>
                </a:solidFill>
              </a:rPr>
              <a:t>použití </a:t>
            </a:r>
            <a:r>
              <a:rPr lang="cs-CZ" b="1" dirty="0" err="1">
                <a:solidFill>
                  <a:srgbClr val="FF0000"/>
                </a:solidFill>
              </a:rPr>
              <a:t>setteru</a:t>
            </a:r>
            <a:r>
              <a:rPr lang="cs-CZ" dirty="0"/>
              <a:t>*/</a:t>
            </a:r>
          </a:p>
          <a:p>
            <a:pPr marL="0" indent="0">
              <a:buNone/>
            </a:pPr>
            <a:endParaRPr lang="cs-CZ" dirty="0"/>
          </a:p>
          <a:p>
            <a:pPr marL="0" indent="0">
              <a:buNone/>
            </a:pPr>
            <a:endParaRPr lang="cs-CZ" dirty="0"/>
          </a:p>
        </p:txBody>
      </p:sp>
      <p:pic>
        <p:nvPicPr>
          <p:cNvPr id="5" name="Obrázek 4">
            <a:extLst>
              <a:ext uri="{FF2B5EF4-FFF2-40B4-BE49-F238E27FC236}">
                <a16:creationId xmlns:a16="http://schemas.microsoft.com/office/drawing/2014/main" id="{75F415DB-A19A-714B-AE18-B8586BE3B364}"/>
              </a:ext>
            </a:extLst>
          </p:cNvPr>
          <p:cNvPicPr>
            <a:picLocks noChangeAspect="1"/>
          </p:cNvPicPr>
          <p:nvPr/>
        </p:nvPicPr>
        <p:blipFill>
          <a:blip r:embed="rId3"/>
          <a:stretch>
            <a:fillRect/>
          </a:stretch>
        </p:blipFill>
        <p:spPr>
          <a:xfrm>
            <a:off x="5198530" y="2251761"/>
            <a:ext cx="3543340" cy="4174826"/>
          </a:xfrm>
          <a:prstGeom prst="rect">
            <a:avLst/>
          </a:prstGeom>
        </p:spPr>
      </p:pic>
      <p:cxnSp>
        <p:nvCxnSpPr>
          <p:cNvPr id="7" name="Přímá spojovací šipka 6">
            <a:extLst>
              <a:ext uri="{FF2B5EF4-FFF2-40B4-BE49-F238E27FC236}">
                <a16:creationId xmlns:a16="http://schemas.microsoft.com/office/drawing/2014/main" id="{BCAB3C93-4AE9-514F-B20E-5B4589D97049}"/>
              </a:ext>
            </a:extLst>
          </p:cNvPr>
          <p:cNvCxnSpPr/>
          <p:nvPr/>
        </p:nvCxnSpPr>
        <p:spPr>
          <a:xfrm>
            <a:off x="4119824" y="3587262"/>
            <a:ext cx="1597688" cy="1045028"/>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ovací šipka 10">
            <a:extLst>
              <a:ext uri="{FF2B5EF4-FFF2-40B4-BE49-F238E27FC236}">
                <a16:creationId xmlns:a16="http://schemas.microsoft.com/office/drawing/2014/main" id="{AFF69CDA-AF70-5844-8F11-C65A8948E912}"/>
              </a:ext>
            </a:extLst>
          </p:cNvPr>
          <p:cNvCxnSpPr>
            <a:cxnSpLocks/>
          </p:cNvCxnSpPr>
          <p:nvPr/>
        </p:nvCxnSpPr>
        <p:spPr>
          <a:xfrm>
            <a:off x="4230356" y="4471516"/>
            <a:ext cx="1487156" cy="48232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Přímá spojovací šipka 13">
            <a:extLst>
              <a:ext uri="{FF2B5EF4-FFF2-40B4-BE49-F238E27FC236}">
                <a16:creationId xmlns:a16="http://schemas.microsoft.com/office/drawing/2014/main" id="{8B6951FE-8BC8-124B-9897-7668483750AE}"/>
              </a:ext>
            </a:extLst>
          </p:cNvPr>
          <p:cNvCxnSpPr>
            <a:cxnSpLocks/>
          </p:cNvCxnSpPr>
          <p:nvPr/>
        </p:nvCxnSpPr>
        <p:spPr>
          <a:xfrm flipV="1">
            <a:off x="4119824" y="5267758"/>
            <a:ext cx="1597688" cy="11221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32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66E46EB7-79F8-A64B-84BA-B7D9E848B879}"/>
              </a:ext>
            </a:extLst>
          </p:cNvPr>
          <p:cNvPicPr>
            <a:picLocks noChangeAspect="1"/>
          </p:cNvPicPr>
          <p:nvPr/>
        </p:nvPicPr>
        <p:blipFill>
          <a:blip r:embed="rId2"/>
          <a:stretch>
            <a:fillRect/>
          </a:stretch>
        </p:blipFill>
        <p:spPr>
          <a:xfrm>
            <a:off x="572494" y="12700"/>
            <a:ext cx="4610100" cy="6845300"/>
          </a:xfrm>
          <a:prstGeom prst="rect">
            <a:avLst/>
          </a:prstGeom>
          <a:ln w="12700">
            <a:solidFill>
              <a:schemeClr val="tx1"/>
            </a:solidFill>
          </a:ln>
        </p:spPr>
      </p:pic>
      <p:sp>
        <p:nvSpPr>
          <p:cNvPr id="13" name="TextovéPole 12">
            <a:extLst>
              <a:ext uri="{FF2B5EF4-FFF2-40B4-BE49-F238E27FC236}">
                <a16:creationId xmlns:a16="http://schemas.microsoft.com/office/drawing/2014/main" id="{90459A8E-4435-A246-947C-C4F2601424D5}"/>
              </a:ext>
            </a:extLst>
          </p:cNvPr>
          <p:cNvSpPr txBox="1"/>
          <p:nvPr/>
        </p:nvSpPr>
        <p:spPr>
          <a:xfrm>
            <a:off x="5880478" y="3839284"/>
            <a:ext cx="3263522" cy="523220"/>
          </a:xfrm>
          <a:prstGeom prst="rect">
            <a:avLst/>
          </a:prstGeom>
          <a:noFill/>
        </p:spPr>
        <p:txBody>
          <a:bodyPr wrap="none" rtlCol="0">
            <a:spAutoFit/>
          </a:bodyPr>
          <a:lstStyle/>
          <a:p>
            <a:r>
              <a:rPr lang="cs-CZ" sz="2800" dirty="0"/>
              <a:t>Kam zmizel PHP kód?</a:t>
            </a:r>
          </a:p>
        </p:txBody>
      </p:sp>
      <p:sp>
        <p:nvSpPr>
          <p:cNvPr id="14" name="Pravá složená závorka 13">
            <a:extLst>
              <a:ext uri="{FF2B5EF4-FFF2-40B4-BE49-F238E27FC236}">
                <a16:creationId xmlns:a16="http://schemas.microsoft.com/office/drawing/2014/main" id="{B71A98D3-106F-5549-B302-5FBDE83A998F}"/>
              </a:ext>
            </a:extLst>
          </p:cNvPr>
          <p:cNvSpPr/>
          <p:nvPr/>
        </p:nvSpPr>
        <p:spPr>
          <a:xfrm>
            <a:off x="5182594" y="1343789"/>
            <a:ext cx="611770" cy="551421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Tree>
    <p:extLst>
      <p:ext uri="{BB962C8B-B14F-4D97-AF65-F5344CB8AC3E}">
        <p14:creationId xmlns:p14="http://schemas.microsoft.com/office/powerpoint/2010/main" val="1667084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pic>
        <p:nvPicPr>
          <p:cNvPr id="4" name="Obrázek 3">
            <a:extLst>
              <a:ext uri="{FF2B5EF4-FFF2-40B4-BE49-F238E27FC236}">
                <a16:creationId xmlns:a16="http://schemas.microsoft.com/office/drawing/2014/main" id="{1FFBFDBA-893B-034C-BC26-F4E4D30A31E2}"/>
              </a:ext>
            </a:extLst>
          </p:cNvPr>
          <p:cNvPicPr>
            <a:picLocks noChangeAspect="1"/>
          </p:cNvPicPr>
          <p:nvPr/>
        </p:nvPicPr>
        <p:blipFill>
          <a:blip r:embed="rId2"/>
          <a:stretch>
            <a:fillRect/>
          </a:stretch>
        </p:blipFill>
        <p:spPr>
          <a:xfrm>
            <a:off x="6008456" y="1690689"/>
            <a:ext cx="2828446" cy="3394136"/>
          </a:xfrm>
          <a:prstGeom prst="rect">
            <a:avLst/>
          </a:prstGeom>
        </p:spPr>
      </p:pic>
      <p:pic>
        <p:nvPicPr>
          <p:cNvPr id="10" name="Obrázek 9">
            <a:extLst>
              <a:ext uri="{FF2B5EF4-FFF2-40B4-BE49-F238E27FC236}">
                <a16:creationId xmlns:a16="http://schemas.microsoft.com/office/drawing/2014/main" id="{068132EB-477C-B347-B132-B1D53C0CD403}"/>
              </a:ext>
            </a:extLst>
          </p:cNvPr>
          <p:cNvPicPr>
            <a:picLocks noChangeAspect="1"/>
          </p:cNvPicPr>
          <p:nvPr/>
        </p:nvPicPr>
        <p:blipFill>
          <a:blip r:embed="rId3"/>
          <a:stretch>
            <a:fillRect/>
          </a:stretch>
        </p:blipFill>
        <p:spPr>
          <a:xfrm>
            <a:off x="327197" y="5396958"/>
            <a:ext cx="7363093" cy="1122624"/>
          </a:xfrm>
          <a:prstGeom prst="rect">
            <a:avLst/>
          </a:prstGeom>
        </p:spPr>
      </p:pic>
      <p:cxnSp>
        <p:nvCxnSpPr>
          <p:cNvPr id="13" name="Přímá spojovací šipka 12">
            <a:extLst>
              <a:ext uri="{FF2B5EF4-FFF2-40B4-BE49-F238E27FC236}">
                <a16:creationId xmlns:a16="http://schemas.microsoft.com/office/drawing/2014/main" id="{A6996890-FC56-DE46-B5C1-FE658158BED1}"/>
              </a:ext>
            </a:extLst>
          </p:cNvPr>
          <p:cNvCxnSpPr>
            <a:cxnSpLocks/>
          </p:cNvCxnSpPr>
          <p:nvPr/>
        </p:nvCxnSpPr>
        <p:spPr>
          <a:xfrm flipH="1">
            <a:off x="628651" y="3351305"/>
            <a:ext cx="5782197" cy="204565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Přímá spojovací šipka 17">
            <a:extLst>
              <a:ext uri="{FF2B5EF4-FFF2-40B4-BE49-F238E27FC236}">
                <a16:creationId xmlns:a16="http://schemas.microsoft.com/office/drawing/2014/main" id="{A9976CBC-B1F3-DB4F-B815-668D58180915}"/>
              </a:ext>
            </a:extLst>
          </p:cNvPr>
          <p:cNvCxnSpPr>
            <a:cxnSpLocks/>
          </p:cNvCxnSpPr>
          <p:nvPr/>
        </p:nvCxnSpPr>
        <p:spPr>
          <a:xfrm flipH="1">
            <a:off x="1326383" y="3627455"/>
            <a:ext cx="5084465" cy="176950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Přímá spojovací šipka 23">
            <a:extLst>
              <a:ext uri="{FF2B5EF4-FFF2-40B4-BE49-F238E27FC236}">
                <a16:creationId xmlns:a16="http://schemas.microsoft.com/office/drawing/2014/main" id="{50820092-8E2B-4C41-A297-1DA3DDF4C9FD}"/>
              </a:ext>
            </a:extLst>
          </p:cNvPr>
          <p:cNvCxnSpPr>
            <a:cxnSpLocks/>
          </p:cNvCxnSpPr>
          <p:nvPr/>
        </p:nvCxnSpPr>
        <p:spPr>
          <a:xfrm flipH="1">
            <a:off x="2029768" y="3908809"/>
            <a:ext cx="4381080" cy="155364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Přímá spojovací šipka 25">
            <a:extLst>
              <a:ext uri="{FF2B5EF4-FFF2-40B4-BE49-F238E27FC236}">
                <a16:creationId xmlns:a16="http://schemas.microsoft.com/office/drawing/2014/main" id="{01C24A9E-A1B7-7E4F-9F98-E0C91ACA3176}"/>
              </a:ext>
            </a:extLst>
          </p:cNvPr>
          <p:cNvCxnSpPr>
            <a:cxnSpLocks/>
          </p:cNvCxnSpPr>
          <p:nvPr/>
        </p:nvCxnSpPr>
        <p:spPr>
          <a:xfrm flipH="1">
            <a:off x="3260690" y="4181225"/>
            <a:ext cx="3150159" cy="121573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Přímá spojovací šipka 28">
            <a:extLst>
              <a:ext uri="{FF2B5EF4-FFF2-40B4-BE49-F238E27FC236}">
                <a16:creationId xmlns:a16="http://schemas.microsoft.com/office/drawing/2014/main" id="{29EEC334-C77C-B542-8E94-2EFF2B4DA4DC}"/>
              </a:ext>
            </a:extLst>
          </p:cNvPr>
          <p:cNvCxnSpPr>
            <a:cxnSpLocks/>
          </p:cNvCxnSpPr>
          <p:nvPr/>
        </p:nvCxnSpPr>
        <p:spPr>
          <a:xfrm flipH="1">
            <a:off x="4682531" y="4425818"/>
            <a:ext cx="1728318" cy="97114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Přímá spojovací šipka 30">
            <a:extLst>
              <a:ext uri="{FF2B5EF4-FFF2-40B4-BE49-F238E27FC236}">
                <a16:creationId xmlns:a16="http://schemas.microsoft.com/office/drawing/2014/main" id="{4174D540-FB9C-1647-A91C-A842D8E60397}"/>
              </a:ext>
            </a:extLst>
          </p:cNvPr>
          <p:cNvCxnSpPr>
            <a:cxnSpLocks/>
          </p:cNvCxnSpPr>
          <p:nvPr/>
        </p:nvCxnSpPr>
        <p:spPr>
          <a:xfrm flipH="1">
            <a:off x="5546690" y="4645211"/>
            <a:ext cx="864158" cy="75174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Přímá spojovací šipka 32">
            <a:extLst>
              <a:ext uri="{FF2B5EF4-FFF2-40B4-BE49-F238E27FC236}">
                <a16:creationId xmlns:a16="http://schemas.microsoft.com/office/drawing/2014/main" id="{67D89400-CD19-B04E-9052-CDAE88B0CF19}"/>
              </a:ext>
            </a:extLst>
          </p:cNvPr>
          <p:cNvCxnSpPr>
            <a:cxnSpLocks/>
          </p:cNvCxnSpPr>
          <p:nvPr/>
        </p:nvCxnSpPr>
        <p:spPr>
          <a:xfrm>
            <a:off x="6511332" y="5020208"/>
            <a:ext cx="200970" cy="44224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Obdélník 35">
            <a:extLst>
              <a:ext uri="{FF2B5EF4-FFF2-40B4-BE49-F238E27FC236}">
                <a16:creationId xmlns:a16="http://schemas.microsoft.com/office/drawing/2014/main" id="{E4C31226-E9E2-FC42-A0C0-6A6030D0EA65}"/>
              </a:ext>
            </a:extLst>
          </p:cNvPr>
          <p:cNvSpPr/>
          <p:nvPr/>
        </p:nvSpPr>
        <p:spPr>
          <a:xfrm>
            <a:off x="851827" y="1690689"/>
            <a:ext cx="4817725" cy="1384995"/>
          </a:xfrm>
          <a:prstGeom prst="rect">
            <a:avLst/>
          </a:prstGeom>
        </p:spPr>
        <p:txBody>
          <a:bodyPr wrap="square">
            <a:spAutoFit/>
          </a:bodyPr>
          <a:lstStyle/>
          <a:p>
            <a:r>
              <a:rPr lang="cs-CZ" sz="2800" dirty="0"/>
              <a:t>ORM - Object </a:t>
            </a:r>
            <a:r>
              <a:rPr lang="cs-CZ" sz="2800" dirty="0" err="1"/>
              <a:t>Relation</a:t>
            </a:r>
            <a:r>
              <a:rPr lang="cs-CZ" sz="2800" dirty="0"/>
              <a:t> </a:t>
            </a:r>
            <a:r>
              <a:rPr lang="cs-CZ" sz="2800" dirty="0" err="1"/>
              <a:t>Mapping</a:t>
            </a:r>
            <a:r>
              <a:rPr lang="cs-CZ" sz="2800" dirty="0"/>
              <a:t> řeší mapování relační DB tabulky na PHP Objekt</a:t>
            </a:r>
          </a:p>
        </p:txBody>
      </p:sp>
    </p:spTree>
    <p:extLst>
      <p:ext uri="{BB962C8B-B14F-4D97-AF65-F5344CB8AC3E}">
        <p14:creationId xmlns:p14="http://schemas.microsoft.com/office/powerpoint/2010/main" val="1027027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8042635-31B3-9F45-89B6-4B8180ED3A9F}"/>
              </a:ext>
            </a:extLst>
          </p:cNvPr>
          <p:cNvSpPr>
            <a:spLocks noGrp="1"/>
          </p:cNvSpPr>
          <p:nvPr>
            <p:ph type="title"/>
          </p:nvPr>
        </p:nvSpPr>
        <p:spPr/>
        <p:txBody>
          <a:bodyPr/>
          <a:lstStyle/>
          <a:p>
            <a:r>
              <a:rPr lang="cs-CZ" dirty="0" err="1"/>
              <a:t>classes</a:t>
            </a:r>
            <a:r>
              <a:rPr lang="cs-CZ" dirty="0"/>
              <a:t>/</a:t>
            </a:r>
            <a:r>
              <a:rPr lang="cs-CZ" dirty="0" err="1"/>
              <a:t>ContactModel.class.php</a:t>
            </a:r>
            <a:endParaRPr lang="cs-CZ" dirty="0"/>
          </a:p>
        </p:txBody>
      </p:sp>
      <p:sp>
        <p:nvSpPr>
          <p:cNvPr id="3" name="Zástupný obsah 2">
            <a:extLst>
              <a:ext uri="{FF2B5EF4-FFF2-40B4-BE49-F238E27FC236}">
                <a16:creationId xmlns:a16="http://schemas.microsoft.com/office/drawing/2014/main" id="{12C7624D-FD5F-CE44-BA61-48A7273E0F79}"/>
              </a:ext>
            </a:extLst>
          </p:cNvPr>
          <p:cNvSpPr>
            <a:spLocks noGrp="1"/>
          </p:cNvSpPr>
          <p:nvPr>
            <p:ph idx="1"/>
          </p:nvPr>
        </p:nvSpPr>
        <p:spPr>
          <a:xfrm>
            <a:off x="628650" y="1504078"/>
            <a:ext cx="7886700" cy="4655562"/>
          </a:xfrm>
        </p:spPr>
        <p:txBody>
          <a:bodyPr>
            <a:normAutofit/>
          </a:bodyPr>
          <a:lstStyle/>
          <a:p>
            <a:pPr marL="0" indent="0">
              <a:buNone/>
            </a:pPr>
            <a:r>
              <a:rPr lang="cs-CZ" b="1" u="sng" dirty="0"/>
              <a:t>Pozor na rozdíl</a:t>
            </a:r>
            <a:r>
              <a:rPr lang="cs-CZ" dirty="0"/>
              <a:t>:</a:t>
            </a:r>
          </a:p>
          <a:p>
            <a:pPr marL="0" indent="0">
              <a:buNone/>
            </a:pPr>
            <a:r>
              <a:rPr lang="cs-CZ" dirty="0"/>
              <a:t>$</a:t>
            </a:r>
            <a:r>
              <a:rPr lang="cs-CZ" dirty="0" err="1"/>
              <a:t>Contact</a:t>
            </a:r>
            <a:r>
              <a:rPr lang="cs-CZ" dirty="0"/>
              <a:t>-&gt;Name;</a:t>
            </a:r>
          </a:p>
          <a:p>
            <a:pPr marL="0" indent="0">
              <a:buNone/>
            </a:pPr>
            <a:r>
              <a:rPr lang="cs-CZ" dirty="0"/>
              <a:t>$</a:t>
            </a:r>
            <a:r>
              <a:rPr lang="cs-CZ" dirty="0" err="1"/>
              <a:t>Contact</a:t>
            </a:r>
            <a:r>
              <a:rPr lang="cs-CZ" dirty="0"/>
              <a:t>-&gt;name;</a:t>
            </a:r>
          </a:p>
          <a:p>
            <a:pPr marL="0" indent="0">
              <a:buNone/>
            </a:pPr>
            <a:endParaRPr lang="cs-CZ" dirty="0"/>
          </a:p>
          <a:p>
            <a:pPr marL="0" indent="0">
              <a:buNone/>
            </a:pPr>
            <a:endParaRPr lang="cs-CZ" dirty="0"/>
          </a:p>
          <a:p>
            <a:pPr marL="0" indent="0">
              <a:buNone/>
            </a:pPr>
            <a:endParaRPr lang="cs-CZ" dirty="0"/>
          </a:p>
          <a:p>
            <a:pPr marL="0" indent="0">
              <a:buNone/>
            </a:pPr>
            <a:endParaRPr lang="cs-CZ" dirty="0"/>
          </a:p>
          <a:p>
            <a:pPr marL="0" indent="0">
              <a:buNone/>
            </a:pPr>
            <a:r>
              <a:rPr lang="cs-CZ" dirty="0"/>
              <a:t>Malé „name“ nevrátí hodnotu, protože se jedná o protected </a:t>
            </a:r>
            <a:r>
              <a:rPr lang="cs-CZ" dirty="0" err="1"/>
              <a:t>property</a:t>
            </a:r>
            <a:r>
              <a:rPr lang="cs-CZ" dirty="0"/>
              <a:t>! Jedná se o tzv. zapouzdření.</a:t>
            </a:r>
          </a:p>
          <a:p>
            <a:pPr marL="0" indent="0">
              <a:buNone/>
            </a:pPr>
            <a:endParaRPr lang="cs-CZ" dirty="0"/>
          </a:p>
          <a:p>
            <a:pPr marL="0" indent="0">
              <a:buNone/>
            </a:pPr>
            <a:endParaRPr lang="cs-CZ" dirty="0"/>
          </a:p>
          <a:p>
            <a:pPr marL="0" indent="0">
              <a:buNone/>
            </a:pPr>
            <a:endParaRPr lang="cs-CZ" dirty="0"/>
          </a:p>
        </p:txBody>
      </p:sp>
      <p:pic>
        <p:nvPicPr>
          <p:cNvPr id="4" name="Obrázek 3">
            <a:extLst>
              <a:ext uri="{FF2B5EF4-FFF2-40B4-BE49-F238E27FC236}">
                <a16:creationId xmlns:a16="http://schemas.microsoft.com/office/drawing/2014/main" id="{1FFBFDBA-893B-034C-BC26-F4E4D30A31E2}"/>
              </a:ext>
            </a:extLst>
          </p:cNvPr>
          <p:cNvPicPr>
            <a:picLocks noChangeAspect="1"/>
          </p:cNvPicPr>
          <p:nvPr/>
        </p:nvPicPr>
        <p:blipFill>
          <a:blip r:embed="rId2"/>
          <a:stretch>
            <a:fillRect/>
          </a:stretch>
        </p:blipFill>
        <p:spPr>
          <a:xfrm>
            <a:off x="5120263" y="1504078"/>
            <a:ext cx="2767693" cy="3321232"/>
          </a:xfrm>
          <a:prstGeom prst="rect">
            <a:avLst/>
          </a:prstGeom>
        </p:spPr>
      </p:pic>
      <p:sp>
        <p:nvSpPr>
          <p:cNvPr id="6" name="Obdélník 5">
            <a:extLst>
              <a:ext uri="{FF2B5EF4-FFF2-40B4-BE49-F238E27FC236}">
                <a16:creationId xmlns:a16="http://schemas.microsoft.com/office/drawing/2014/main" id="{2CCE9150-2194-B74C-8577-D85F65C3DFE0}"/>
              </a:ext>
            </a:extLst>
          </p:cNvPr>
          <p:cNvSpPr/>
          <p:nvPr/>
        </p:nvSpPr>
        <p:spPr>
          <a:xfrm>
            <a:off x="5496448" y="3261614"/>
            <a:ext cx="1007661"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765603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3B6548-0461-C34D-8899-CCD2BC9E0EFB}"/>
              </a:ext>
            </a:extLst>
          </p:cNvPr>
          <p:cNvSpPr>
            <a:spLocks noGrp="1"/>
          </p:cNvSpPr>
          <p:nvPr>
            <p:ph type="title"/>
          </p:nvPr>
        </p:nvSpPr>
        <p:spPr/>
        <p:txBody>
          <a:bodyPr/>
          <a:lstStyle/>
          <a:p>
            <a:r>
              <a:rPr lang="cs-CZ" dirty="0"/>
              <a:t>PHP/</a:t>
            </a:r>
            <a:r>
              <a:rPr lang="cs-CZ" dirty="0" err="1"/>
              <a:t>MySQL</a:t>
            </a:r>
            <a:r>
              <a:rPr lang="cs-CZ" dirty="0"/>
              <a:t> projekt - pokračování</a:t>
            </a:r>
          </a:p>
        </p:txBody>
      </p:sp>
      <p:sp>
        <p:nvSpPr>
          <p:cNvPr id="3" name="Zástupný obsah 2">
            <a:extLst>
              <a:ext uri="{FF2B5EF4-FFF2-40B4-BE49-F238E27FC236}">
                <a16:creationId xmlns:a16="http://schemas.microsoft.com/office/drawing/2014/main" id="{5EAB76BB-C28D-374B-8312-DC2F404E557E}"/>
              </a:ext>
            </a:extLst>
          </p:cNvPr>
          <p:cNvSpPr>
            <a:spLocks noGrp="1"/>
          </p:cNvSpPr>
          <p:nvPr>
            <p:ph idx="1"/>
          </p:nvPr>
        </p:nvSpPr>
        <p:spPr/>
        <p:txBody>
          <a:bodyPr/>
          <a:lstStyle/>
          <a:p>
            <a:pPr marL="0" indent="0" algn="ctr">
              <a:buNone/>
            </a:pPr>
            <a:endParaRPr lang="cs-CZ" dirty="0"/>
          </a:p>
          <a:p>
            <a:pPr marL="0" indent="0" algn="ctr">
              <a:buNone/>
            </a:pPr>
            <a:endParaRPr lang="cs-CZ" dirty="0"/>
          </a:p>
          <a:p>
            <a:pPr marL="0" indent="0" algn="ctr">
              <a:buNone/>
            </a:pPr>
            <a:endParaRPr lang="cs-CZ" dirty="0"/>
          </a:p>
          <a:p>
            <a:pPr marL="0" indent="0" algn="ctr">
              <a:buNone/>
            </a:pPr>
            <a:r>
              <a:rPr lang="cs-CZ" dirty="0"/>
              <a:t>Další postup je v souboru:</a:t>
            </a:r>
          </a:p>
          <a:p>
            <a:pPr marL="0" indent="0" algn="ctr">
              <a:buNone/>
            </a:pPr>
            <a:r>
              <a:rPr lang="cs-CZ" dirty="0"/>
              <a:t>6-PHP_MySQL_projekt_pokracovani.txt</a:t>
            </a:r>
          </a:p>
        </p:txBody>
      </p:sp>
    </p:spTree>
    <p:extLst>
      <p:ext uri="{BB962C8B-B14F-4D97-AF65-F5344CB8AC3E}">
        <p14:creationId xmlns:p14="http://schemas.microsoft.com/office/powerpoint/2010/main" val="20744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3B6548-0461-C34D-8899-CCD2BC9E0EFB}"/>
              </a:ext>
            </a:extLst>
          </p:cNvPr>
          <p:cNvSpPr>
            <a:spLocks noGrp="1"/>
          </p:cNvSpPr>
          <p:nvPr>
            <p:ph type="title"/>
          </p:nvPr>
        </p:nvSpPr>
        <p:spPr/>
        <p:txBody>
          <a:bodyPr/>
          <a:lstStyle/>
          <a:p>
            <a:r>
              <a:rPr lang="cs-CZ" dirty="0"/>
              <a:t>index.php </a:t>
            </a:r>
            <a:r>
              <a:rPr lang="cs-CZ" dirty="0" err="1"/>
              <a:t>includování</a:t>
            </a:r>
            <a:r>
              <a:rPr lang="cs-CZ" dirty="0"/>
              <a:t> php tříd</a:t>
            </a:r>
          </a:p>
        </p:txBody>
      </p:sp>
      <p:sp>
        <p:nvSpPr>
          <p:cNvPr id="3" name="Zástupný obsah 2">
            <a:extLst>
              <a:ext uri="{FF2B5EF4-FFF2-40B4-BE49-F238E27FC236}">
                <a16:creationId xmlns:a16="http://schemas.microsoft.com/office/drawing/2014/main" id="{5EAB76BB-C28D-374B-8312-DC2F404E557E}"/>
              </a:ext>
            </a:extLst>
          </p:cNvPr>
          <p:cNvSpPr>
            <a:spLocks noGrp="1"/>
          </p:cNvSpPr>
          <p:nvPr>
            <p:ph idx="1"/>
          </p:nvPr>
        </p:nvSpPr>
        <p:spPr/>
        <p:txBody>
          <a:bodyPr/>
          <a:lstStyle/>
          <a:p>
            <a:pPr marL="0" indent="0">
              <a:buNone/>
            </a:pPr>
            <a:r>
              <a:rPr lang="cs-CZ" dirty="0" err="1"/>
              <a:t>require</a:t>
            </a:r>
            <a:r>
              <a:rPr lang="cs-CZ" dirty="0"/>
              <a:t>('</a:t>
            </a:r>
            <a:r>
              <a:rPr lang="cs-CZ" dirty="0" err="1"/>
              <a:t>classes</a:t>
            </a:r>
            <a:r>
              <a:rPr lang="cs-CZ" dirty="0"/>
              <a:t>/</a:t>
            </a:r>
            <a:r>
              <a:rPr lang="cs-CZ" dirty="0" err="1"/>
              <a:t>Database.class.php</a:t>
            </a:r>
            <a:r>
              <a:rPr lang="cs-CZ" dirty="0"/>
              <a:t>');</a:t>
            </a:r>
            <a:br>
              <a:rPr lang="cs-CZ" dirty="0"/>
            </a:br>
            <a:r>
              <a:rPr lang="cs-CZ" dirty="0" err="1"/>
              <a:t>require</a:t>
            </a:r>
            <a:r>
              <a:rPr lang="cs-CZ" dirty="0"/>
              <a:t>('</a:t>
            </a:r>
            <a:r>
              <a:rPr lang="cs-CZ" dirty="0" err="1"/>
              <a:t>classes</a:t>
            </a:r>
            <a:r>
              <a:rPr lang="cs-CZ" dirty="0"/>
              <a:t>/</a:t>
            </a:r>
            <a:r>
              <a:rPr lang="cs-CZ" dirty="0" err="1"/>
              <a:t>ContactModel.class.php</a:t>
            </a:r>
            <a:r>
              <a:rPr lang="cs-CZ" dirty="0"/>
              <a:t>’);</a:t>
            </a:r>
          </a:p>
          <a:p>
            <a:pPr marL="0" indent="0">
              <a:buNone/>
            </a:pPr>
            <a:endParaRPr lang="cs-CZ" dirty="0"/>
          </a:p>
          <a:p>
            <a:pPr marL="0" indent="0">
              <a:buNone/>
            </a:pPr>
            <a:r>
              <a:rPr lang="cs-CZ" dirty="0"/>
              <a:t>Příkaz </a:t>
            </a:r>
            <a:r>
              <a:rPr lang="cs-CZ" dirty="0" err="1"/>
              <a:t>require</a:t>
            </a:r>
            <a:r>
              <a:rPr lang="cs-CZ" dirty="0"/>
              <a:t> je stejný jako </a:t>
            </a:r>
            <a:r>
              <a:rPr lang="cs-CZ" dirty="0" err="1"/>
              <a:t>include</a:t>
            </a:r>
            <a:r>
              <a:rPr lang="cs-CZ" dirty="0"/>
              <a:t>, ale na rozdíl od něj ukončí běh php skriptu, pokud neexistuje </a:t>
            </a:r>
            <a:r>
              <a:rPr lang="cs-CZ" dirty="0" err="1"/>
              <a:t>includovaný</a:t>
            </a:r>
            <a:r>
              <a:rPr lang="cs-CZ" dirty="0"/>
              <a:t> soubor.</a:t>
            </a:r>
          </a:p>
          <a:p>
            <a:pPr marL="0" indent="0">
              <a:buNone/>
            </a:pPr>
            <a:endParaRPr lang="cs-CZ" dirty="0"/>
          </a:p>
          <a:p>
            <a:pPr marL="0" indent="0">
              <a:buNone/>
            </a:pPr>
            <a:r>
              <a:rPr lang="cs-CZ" dirty="0"/>
              <a:t>To je výhodné, protože hned poznáme, kde je chyba.</a:t>
            </a:r>
          </a:p>
          <a:p>
            <a:pPr marL="0" indent="0">
              <a:buNone/>
            </a:pPr>
            <a:endParaRPr lang="cs-CZ" dirty="0"/>
          </a:p>
        </p:txBody>
      </p:sp>
    </p:spTree>
    <p:extLst>
      <p:ext uri="{BB962C8B-B14F-4D97-AF65-F5344CB8AC3E}">
        <p14:creationId xmlns:p14="http://schemas.microsoft.com/office/powerpoint/2010/main" val="4027880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4190D4-383D-0945-98D6-53805E80419B}"/>
              </a:ext>
            </a:extLst>
          </p:cNvPr>
          <p:cNvSpPr>
            <a:spLocks noGrp="1"/>
          </p:cNvSpPr>
          <p:nvPr>
            <p:ph type="title"/>
          </p:nvPr>
        </p:nvSpPr>
        <p:spPr/>
        <p:txBody>
          <a:bodyPr/>
          <a:lstStyle/>
          <a:p>
            <a:r>
              <a:rPr lang="cs-CZ" sz="3500" dirty="0">
                <a:solidFill>
                  <a:prstClr val="black"/>
                </a:solidFill>
              </a:rPr>
              <a:t>Zobrazování řádků tabulky </a:t>
            </a:r>
            <a:r>
              <a:rPr lang="cs-CZ" sz="3500" dirty="0" err="1">
                <a:solidFill>
                  <a:prstClr val="black"/>
                </a:solidFill>
              </a:rPr>
              <a:t>contact</a:t>
            </a:r>
            <a:r>
              <a:rPr lang="cs-CZ" sz="3500" dirty="0">
                <a:solidFill>
                  <a:prstClr val="black"/>
                </a:solidFill>
              </a:rPr>
              <a:t> databáze contacts_ut11 v index.php</a:t>
            </a:r>
            <a:endParaRPr lang="cs-CZ" dirty="0"/>
          </a:p>
        </p:txBody>
      </p:sp>
      <p:pic>
        <p:nvPicPr>
          <p:cNvPr id="6" name="Obrázek 5">
            <a:extLst>
              <a:ext uri="{FF2B5EF4-FFF2-40B4-BE49-F238E27FC236}">
                <a16:creationId xmlns:a16="http://schemas.microsoft.com/office/drawing/2014/main" id="{0150B74F-5A92-224D-AB52-525FE16E4F59}"/>
              </a:ext>
            </a:extLst>
          </p:cNvPr>
          <p:cNvPicPr>
            <a:picLocks noChangeAspect="1"/>
          </p:cNvPicPr>
          <p:nvPr/>
        </p:nvPicPr>
        <p:blipFill>
          <a:blip r:embed="rId2"/>
          <a:stretch>
            <a:fillRect/>
          </a:stretch>
        </p:blipFill>
        <p:spPr>
          <a:xfrm>
            <a:off x="0" y="2308834"/>
            <a:ext cx="9144000" cy="2803040"/>
          </a:xfrm>
          <a:prstGeom prst="rect">
            <a:avLst/>
          </a:prstGeom>
        </p:spPr>
      </p:pic>
    </p:spTree>
    <p:extLst>
      <p:ext uri="{BB962C8B-B14F-4D97-AF65-F5344CB8AC3E}">
        <p14:creationId xmlns:p14="http://schemas.microsoft.com/office/powerpoint/2010/main" val="27809225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4190D4-383D-0945-98D6-53805E80419B}"/>
              </a:ext>
            </a:extLst>
          </p:cNvPr>
          <p:cNvSpPr>
            <a:spLocks noGrp="1"/>
          </p:cNvSpPr>
          <p:nvPr>
            <p:ph type="title"/>
          </p:nvPr>
        </p:nvSpPr>
        <p:spPr>
          <a:xfrm>
            <a:off x="628650" y="194304"/>
            <a:ext cx="7886700" cy="1325563"/>
          </a:xfrm>
        </p:spPr>
        <p:txBody>
          <a:bodyPr>
            <a:normAutofit/>
          </a:bodyPr>
          <a:lstStyle/>
          <a:p>
            <a:r>
              <a:rPr lang="cs-CZ" sz="3500" dirty="0">
                <a:solidFill>
                  <a:prstClr val="black"/>
                </a:solidFill>
              </a:rPr>
              <a:t>Zobrazování řádků tabulky </a:t>
            </a:r>
            <a:r>
              <a:rPr lang="cs-CZ" sz="3500" dirty="0" err="1">
                <a:solidFill>
                  <a:prstClr val="black"/>
                </a:solidFill>
              </a:rPr>
              <a:t>contact</a:t>
            </a:r>
            <a:r>
              <a:rPr lang="cs-CZ" sz="3500" dirty="0">
                <a:solidFill>
                  <a:prstClr val="black"/>
                </a:solidFill>
              </a:rPr>
              <a:t> databáze contacts_ut11 v index.php</a:t>
            </a:r>
            <a:endParaRPr lang="cs-CZ" sz="3500" dirty="0"/>
          </a:p>
        </p:txBody>
      </p:sp>
      <p:sp>
        <p:nvSpPr>
          <p:cNvPr id="3" name="Zástupný obsah 2">
            <a:extLst>
              <a:ext uri="{FF2B5EF4-FFF2-40B4-BE49-F238E27FC236}">
                <a16:creationId xmlns:a16="http://schemas.microsoft.com/office/drawing/2014/main" id="{3E8B4758-C778-5E49-A1D5-90CBAAFE2FF0}"/>
              </a:ext>
            </a:extLst>
          </p:cNvPr>
          <p:cNvSpPr>
            <a:spLocks noGrp="1"/>
          </p:cNvSpPr>
          <p:nvPr>
            <p:ph idx="1"/>
          </p:nvPr>
        </p:nvSpPr>
        <p:spPr>
          <a:xfrm>
            <a:off x="180870" y="1825625"/>
            <a:ext cx="8802356" cy="4351338"/>
          </a:xfrm>
        </p:spPr>
        <p:txBody>
          <a:bodyPr>
            <a:normAutofit fontScale="92500" lnSpcReduction="20000"/>
          </a:bodyPr>
          <a:lstStyle/>
          <a:p>
            <a:pPr marL="0" indent="0">
              <a:buNone/>
            </a:pPr>
            <a:r>
              <a:rPr lang="cs-CZ" dirty="0"/>
              <a:t>&lt;</a:t>
            </a:r>
            <a:r>
              <a:rPr lang="cs-CZ" dirty="0" err="1"/>
              <a:t>ul</a:t>
            </a:r>
            <a:r>
              <a:rPr lang="cs-CZ" dirty="0"/>
              <a:t> </a:t>
            </a:r>
            <a:r>
              <a:rPr lang="cs-CZ" dirty="0" err="1"/>
              <a:t>class</a:t>
            </a:r>
            <a:r>
              <a:rPr lang="cs-CZ" dirty="0"/>
              <a:t>="list-</a:t>
            </a:r>
            <a:r>
              <a:rPr lang="cs-CZ" dirty="0" err="1"/>
              <a:t>group</a:t>
            </a:r>
            <a:r>
              <a:rPr lang="cs-CZ" dirty="0"/>
              <a:t>"&gt;</a:t>
            </a:r>
          </a:p>
          <a:p>
            <a:pPr marL="0" indent="0">
              <a:buNone/>
            </a:pPr>
            <a:r>
              <a:rPr lang="cs-CZ" b="1" dirty="0"/>
              <a:t>&lt;?php</a:t>
            </a:r>
            <a:r>
              <a:rPr lang="cs-CZ" dirty="0"/>
              <a:t> </a:t>
            </a:r>
            <a:r>
              <a:rPr lang="cs-CZ" dirty="0" err="1"/>
              <a:t>foreach</a:t>
            </a:r>
            <a:r>
              <a:rPr lang="cs-CZ" dirty="0"/>
              <a:t>($</a:t>
            </a:r>
            <a:r>
              <a:rPr lang="cs-CZ" dirty="0" err="1"/>
              <a:t>allContacts</a:t>
            </a:r>
            <a:r>
              <a:rPr lang="cs-CZ" dirty="0"/>
              <a:t> as </a:t>
            </a:r>
            <a:r>
              <a:rPr lang="cs-CZ" b="1" dirty="0">
                <a:solidFill>
                  <a:srgbClr val="00B050"/>
                </a:solidFill>
              </a:rPr>
              <a:t>$Con</a:t>
            </a:r>
            <a:r>
              <a:rPr lang="cs-CZ" dirty="0"/>
              <a:t>)</a:t>
            </a:r>
            <a:r>
              <a:rPr lang="cs-CZ" b="1" dirty="0">
                <a:solidFill>
                  <a:srgbClr val="FF0000"/>
                </a:solidFill>
              </a:rPr>
              <a:t>{</a:t>
            </a:r>
            <a:r>
              <a:rPr lang="cs-CZ" dirty="0"/>
              <a:t> </a:t>
            </a:r>
            <a:r>
              <a:rPr lang="cs-CZ" b="1" dirty="0"/>
              <a:t>?&gt;</a:t>
            </a:r>
          </a:p>
          <a:p>
            <a:pPr marL="0" indent="0">
              <a:buNone/>
            </a:pPr>
            <a:r>
              <a:rPr lang="cs-CZ" dirty="0"/>
              <a:t>   &lt;</a:t>
            </a:r>
            <a:r>
              <a:rPr lang="cs-CZ" dirty="0" err="1"/>
              <a:t>li</a:t>
            </a:r>
            <a:r>
              <a:rPr lang="cs-CZ" dirty="0"/>
              <a:t> </a:t>
            </a:r>
            <a:r>
              <a:rPr lang="cs-CZ" dirty="0" err="1"/>
              <a:t>class</a:t>
            </a:r>
            <a:r>
              <a:rPr lang="cs-CZ" dirty="0"/>
              <a:t>="list-</a:t>
            </a:r>
            <a:r>
              <a:rPr lang="cs-CZ" dirty="0" err="1"/>
              <a:t>group</a:t>
            </a:r>
            <a:r>
              <a:rPr lang="cs-CZ" dirty="0"/>
              <a:t>-</a:t>
            </a:r>
            <a:r>
              <a:rPr lang="cs-CZ" dirty="0" err="1"/>
              <a:t>item</a:t>
            </a:r>
            <a:r>
              <a:rPr lang="cs-CZ" dirty="0"/>
              <a:t> </a:t>
            </a:r>
            <a:r>
              <a:rPr lang="cs-CZ" dirty="0" err="1"/>
              <a:t>clearfix</a:t>
            </a:r>
            <a:r>
              <a:rPr lang="cs-CZ" dirty="0"/>
              <a:t>"&gt;</a:t>
            </a:r>
          </a:p>
          <a:p>
            <a:pPr marL="0" indent="0">
              <a:buNone/>
            </a:pPr>
            <a:r>
              <a:rPr lang="cs-CZ" dirty="0"/>
              <a:t>      </a:t>
            </a:r>
            <a:r>
              <a:rPr lang="cs-CZ" b="1" dirty="0"/>
              <a:t>&lt;?php</a:t>
            </a:r>
            <a:r>
              <a:rPr lang="cs-CZ" dirty="0"/>
              <a:t> echo </a:t>
            </a:r>
            <a:r>
              <a:rPr lang="cs-CZ" b="1" dirty="0">
                <a:solidFill>
                  <a:srgbClr val="00B050"/>
                </a:solidFill>
              </a:rPr>
              <a:t>$Con-&gt;Id</a:t>
            </a:r>
            <a:r>
              <a:rPr lang="cs-CZ" dirty="0"/>
              <a:t>; </a:t>
            </a:r>
            <a:r>
              <a:rPr lang="cs-CZ" b="1" dirty="0"/>
              <a:t>?&gt;</a:t>
            </a:r>
          </a:p>
          <a:p>
            <a:pPr marL="0" indent="0">
              <a:buNone/>
            </a:pPr>
            <a:r>
              <a:rPr lang="cs-CZ" dirty="0"/>
              <a:t>      &lt;br &gt;</a:t>
            </a:r>
          </a:p>
          <a:p>
            <a:pPr marL="0" indent="0">
              <a:buNone/>
            </a:pPr>
            <a:r>
              <a:rPr lang="cs-CZ" dirty="0"/>
              <a:t>      </a:t>
            </a:r>
            <a:r>
              <a:rPr lang="cs-CZ" b="1" dirty="0"/>
              <a:t>&lt;?php</a:t>
            </a:r>
            <a:r>
              <a:rPr lang="cs-CZ" dirty="0"/>
              <a:t> echo </a:t>
            </a:r>
            <a:r>
              <a:rPr lang="cs-CZ" b="1" dirty="0">
                <a:solidFill>
                  <a:srgbClr val="00B050"/>
                </a:solidFill>
              </a:rPr>
              <a:t>$Con-&gt;</a:t>
            </a:r>
            <a:r>
              <a:rPr lang="cs-CZ" b="1" dirty="0" err="1">
                <a:solidFill>
                  <a:srgbClr val="00B050"/>
                </a:solidFill>
              </a:rPr>
              <a:t>Surname</a:t>
            </a:r>
            <a:r>
              <a:rPr lang="cs-CZ" dirty="0"/>
              <a:t>; </a:t>
            </a:r>
            <a:r>
              <a:rPr lang="cs-CZ" b="1" dirty="0"/>
              <a:t>?&gt;</a:t>
            </a:r>
            <a:r>
              <a:rPr lang="cs-CZ" dirty="0"/>
              <a:t> </a:t>
            </a:r>
          </a:p>
          <a:p>
            <a:pPr marL="0" indent="0">
              <a:buNone/>
            </a:pPr>
            <a:r>
              <a:rPr lang="cs-CZ" dirty="0"/>
              <a:t>      </a:t>
            </a:r>
            <a:r>
              <a:rPr lang="cs-CZ" b="1" dirty="0"/>
              <a:t>&lt;?php</a:t>
            </a:r>
            <a:r>
              <a:rPr lang="cs-CZ" dirty="0"/>
              <a:t> echo </a:t>
            </a:r>
            <a:r>
              <a:rPr lang="cs-CZ" b="1" dirty="0">
                <a:solidFill>
                  <a:srgbClr val="00B050"/>
                </a:solidFill>
              </a:rPr>
              <a:t>$Con-&gt;Name</a:t>
            </a:r>
            <a:r>
              <a:rPr lang="cs-CZ" dirty="0"/>
              <a:t>; </a:t>
            </a:r>
            <a:r>
              <a:rPr lang="cs-CZ" b="1" dirty="0"/>
              <a:t>?&gt;</a:t>
            </a:r>
            <a:r>
              <a:rPr lang="cs-CZ" dirty="0"/>
              <a:t> </a:t>
            </a:r>
          </a:p>
          <a:p>
            <a:pPr marL="0" indent="0">
              <a:buNone/>
            </a:pPr>
            <a:r>
              <a:rPr lang="cs-CZ" dirty="0"/>
              <a:t>      &lt;a </a:t>
            </a:r>
            <a:r>
              <a:rPr lang="cs-CZ" dirty="0" err="1"/>
              <a:t>class</a:t>
            </a:r>
            <a:r>
              <a:rPr lang="cs-CZ" dirty="0"/>
              <a:t>="</a:t>
            </a:r>
            <a:r>
              <a:rPr lang="cs-CZ" dirty="0" err="1"/>
              <a:t>btn</a:t>
            </a:r>
            <a:r>
              <a:rPr lang="cs-CZ" dirty="0"/>
              <a:t> </a:t>
            </a:r>
            <a:r>
              <a:rPr lang="cs-CZ" dirty="0" err="1"/>
              <a:t>btn-danger</a:t>
            </a:r>
            <a:r>
              <a:rPr lang="cs-CZ" dirty="0"/>
              <a:t> </a:t>
            </a:r>
            <a:r>
              <a:rPr lang="cs-CZ" dirty="0" err="1"/>
              <a:t>float-right</a:t>
            </a:r>
            <a:r>
              <a:rPr lang="cs-CZ" dirty="0"/>
              <a:t>" </a:t>
            </a:r>
            <a:r>
              <a:rPr lang="cs-CZ" dirty="0" err="1"/>
              <a:t>href</a:t>
            </a:r>
            <a:r>
              <a:rPr lang="cs-CZ" dirty="0"/>
              <a:t>="#" role="</a:t>
            </a:r>
            <a:r>
              <a:rPr lang="cs-CZ" dirty="0" err="1"/>
              <a:t>button</a:t>
            </a:r>
            <a:r>
              <a:rPr lang="cs-CZ" dirty="0"/>
              <a:t>"&gt;</a:t>
            </a:r>
            <a:r>
              <a:rPr lang="cs-CZ" dirty="0" err="1"/>
              <a:t>Delete</a:t>
            </a:r>
            <a:r>
              <a:rPr lang="cs-CZ" dirty="0"/>
              <a:t>&lt;/a&gt;&lt;/</a:t>
            </a:r>
            <a:r>
              <a:rPr lang="cs-CZ" dirty="0" err="1"/>
              <a:t>li</a:t>
            </a:r>
            <a:r>
              <a:rPr lang="cs-CZ" dirty="0"/>
              <a:t>&gt;</a:t>
            </a:r>
          </a:p>
          <a:p>
            <a:pPr marL="0" indent="0">
              <a:buNone/>
            </a:pPr>
            <a:r>
              <a:rPr lang="cs-CZ" dirty="0"/>
              <a:t>&lt;/</a:t>
            </a:r>
            <a:r>
              <a:rPr lang="cs-CZ" dirty="0" err="1"/>
              <a:t>ul</a:t>
            </a:r>
            <a:r>
              <a:rPr lang="cs-CZ" dirty="0"/>
              <a:t>&gt;</a:t>
            </a:r>
          </a:p>
          <a:p>
            <a:pPr marL="0" indent="0">
              <a:buNone/>
            </a:pPr>
            <a:r>
              <a:rPr lang="cs-CZ" b="1" dirty="0"/>
              <a:t>&lt;?php</a:t>
            </a:r>
            <a:r>
              <a:rPr lang="cs-CZ" dirty="0"/>
              <a:t> </a:t>
            </a:r>
            <a:r>
              <a:rPr lang="cs-CZ" b="1" dirty="0">
                <a:solidFill>
                  <a:srgbClr val="FF0000"/>
                </a:solidFill>
              </a:rPr>
              <a:t>}</a:t>
            </a:r>
            <a:r>
              <a:rPr lang="cs-CZ" dirty="0"/>
              <a:t> </a:t>
            </a:r>
            <a:r>
              <a:rPr lang="cs-CZ" b="1" dirty="0"/>
              <a:t>?&gt;</a:t>
            </a:r>
          </a:p>
        </p:txBody>
      </p:sp>
    </p:spTree>
    <p:extLst>
      <p:ext uri="{BB962C8B-B14F-4D97-AF65-F5344CB8AC3E}">
        <p14:creationId xmlns:p14="http://schemas.microsoft.com/office/powerpoint/2010/main" val="1477745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4190D4-383D-0945-98D6-53805E80419B}"/>
              </a:ext>
            </a:extLst>
          </p:cNvPr>
          <p:cNvSpPr>
            <a:spLocks noGrp="1"/>
          </p:cNvSpPr>
          <p:nvPr>
            <p:ph type="title"/>
          </p:nvPr>
        </p:nvSpPr>
        <p:spPr>
          <a:xfrm>
            <a:off x="628650" y="194304"/>
            <a:ext cx="7886700" cy="1325563"/>
          </a:xfrm>
        </p:spPr>
        <p:txBody>
          <a:bodyPr>
            <a:normAutofit/>
          </a:bodyPr>
          <a:lstStyle/>
          <a:p>
            <a:r>
              <a:rPr lang="cs-CZ" sz="3500" dirty="0">
                <a:solidFill>
                  <a:prstClr val="black"/>
                </a:solidFill>
              </a:rPr>
              <a:t>Zobrazování řádků tabulky </a:t>
            </a:r>
            <a:r>
              <a:rPr lang="cs-CZ" sz="3500" dirty="0" err="1">
                <a:solidFill>
                  <a:prstClr val="black"/>
                </a:solidFill>
              </a:rPr>
              <a:t>contact</a:t>
            </a:r>
            <a:r>
              <a:rPr lang="cs-CZ" sz="3500" dirty="0">
                <a:solidFill>
                  <a:prstClr val="black"/>
                </a:solidFill>
              </a:rPr>
              <a:t> databáze contacts_ut11 v index.php</a:t>
            </a:r>
            <a:endParaRPr lang="cs-CZ" sz="3500" dirty="0"/>
          </a:p>
        </p:txBody>
      </p:sp>
      <p:sp>
        <p:nvSpPr>
          <p:cNvPr id="3" name="Zástupný obsah 2">
            <a:extLst>
              <a:ext uri="{FF2B5EF4-FFF2-40B4-BE49-F238E27FC236}">
                <a16:creationId xmlns:a16="http://schemas.microsoft.com/office/drawing/2014/main" id="{3E8B4758-C778-5E49-A1D5-90CBAAFE2FF0}"/>
              </a:ext>
            </a:extLst>
          </p:cNvPr>
          <p:cNvSpPr>
            <a:spLocks noGrp="1"/>
          </p:cNvSpPr>
          <p:nvPr>
            <p:ph idx="1"/>
          </p:nvPr>
        </p:nvSpPr>
        <p:spPr>
          <a:xfrm>
            <a:off x="180870" y="1825624"/>
            <a:ext cx="8802356" cy="4745997"/>
          </a:xfrm>
        </p:spPr>
        <p:txBody>
          <a:bodyPr>
            <a:normAutofit lnSpcReduction="10000"/>
          </a:bodyPr>
          <a:lstStyle/>
          <a:p>
            <a:pPr marL="0" indent="0">
              <a:buNone/>
            </a:pPr>
            <a:r>
              <a:rPr lang="cs-CZ" sz="2600" dirty="0"/>
              <a:t>…</a:t>
            </a:r>
          </a:p>
          <a:p>
            <a:pPr marL="0" indent="0">
              <a:buNone/>
            </a:pPr>
            <a:r>
              <a:rPr lang="cs-CZ" sz="2600" b="1" dirty="0"/>
              <a:t>&lt;?php</a:t>
            </a:r>
            <a:r>
              <a:rPr lang="cs-CZ" sz="2600" dirty="0"/>
              <a:t> echo </a:t>
            </a:r>
            <a:r>
              <a:rPr lang="cs-CZ" sz="2600" b="1" dirty="0">
                <a:solidFill>
                  <a:srgbClr val="00B050"/>
                </a:solidFill>
              </a:rPr>
              <a:t>$Con-&gt;Id</a:t>
            </a:r>
            <a:r>
              <a:rPr lang="cs-CZ" sz="2600" dirty="0"/>
              <a:t>; </a:t>
            </a:r>
            <a:r>
              <a:rPr lang="cs-CZ" sz="2600" b="1" dirty="0"/>
              <a:t>?&gt;</a:t>
            </a:r>
          </a:p>
          <a:p>
            <a:pPr marL="0" indent="0">
              <a:buNone/>
            </a:pPr>
            <a:r>
              <a:rPr lang="cs-CZ" sz="2600" dirty="0"/>
              <a:t>      &lt;br &gt;</a:t>
            </a:r>
          </a:p>
          <a:p>
            <a:pPr marL="0" indent="0">
              <a:buNone/>
            </a:pPr>
            <a:r>
              <a:rPr lang="cs-CZ" sz="2600" dirty="0"/>
              <a:t>      </a:t>
            </a:r>
            <a:r>
              <a:rPr lang="cs-CZ" sz="2600" b="1" dirty="0"/>
              <a:t>&lt;?php</a:t>
            </a:r>
            <a:r>
              <a:rPr lang="cs-CZ" sz="2600" dirty="0"/>
              <a:t> echo </a:t>
            </a:r>
            <a:r>
              <a:rPr lang="cs-CZ" sz="2600" b="1" dirty="0">
                <a:solidFill>
                  <a:srgbClr val="00B050"/>
                </a:solidFill>
              </a:rPr>
              <a:t>$Con-&gt;</a:t>
            </a:r>
            <a:r>
              <a:rPr lang="cs-CZ" sz="2600" b="1" dirty="0" err="1">
                <a:solidFill>
                  <a:srgbClr val="00B050"/>
                </a:solidFill>
              </a:rPr>
              <a:t>Surname</a:t>
            </a:r>
            <a:r>
              <a:rPr lang="cs-CZ" sz="2600" dirty="0"/>
              <a:t>; </a:t>
            </a:r>
            <a:r>
              <a:rPr lang="cs-CZ" sz="2600" b="1" dirty="0"/>
              <a:t>?&gt;</a:t>
            </a:r>
            <a:r>
              <a:rPr lang="cs-CZ" sz="2600" dirty="0"/>
              <a:t> </a:t>
            </a:r>
          </a:p>
          <a:p>
            <a:pPr marL="0" indent="0">
              <a:buNone/>
            </a:pPr>
            <a:r>
              <a:rPr lang="cs-CZ" sz="2600" dirty="0"/>
              <a:t>      </a:t>
            </a:r>
            <a:r>
              <a:rPr lang="cs-CZ" sz="2600" b="1" dirty="0"/>
              <a:t>&lt;?php</a:t>
            </a:r>
            <a:r>
              <a:rPr lang="cs-CZ" sz="2600" dirty="0"/>
              <a:t> echo </a:t>
            </a:r>
            <a:r>
              <a:rPr lang="cs-CZ" sz="2600" b="1" dirty="0">
                <a:solidFill>
                  <a:srgbClr val="00B050"/>
                </a:solidFill>
              </a:rPr>
              <a:t>$Con-&gt;Name</a:t>
            </a:r>
            <a:r>
              <a:rPr lang="cs-CZ" sz="2600" dirty="0"/>
              <a:t>; </a:t>
            </a:r>
            <a:r>
              <a:rPr lang="cs-CZ" sz="2600" b="1" dirty="0"/>
              <a:t>?&gt;</a:t>
            </a:r>
            <a:r>
              <a:rPr lang="cs-CZ" sz="2600" dirty="0"/>
              <a:t> </a:t>
            </a:r>
          </a:p>
          <a:p>
            <a:pPr marL="0" indent="0">
              <a:buNone/>
            </a:pPr>
            <a:r>
              <a:rPr lang="cs-CZ" sz="2600" dirty="0"/>
              <a:t>…</a:t>
            </a:r>
          </a:p>
          <a:p>
            <a:pPr marL="0" indent="0">
              <a:buNone/>
            </a:pPr>
            <a:endParaRPr lang="cs-CZ" dirty="0"/>
          </a:p>
          <a:p>
            <a:pPr marL="0" indent="0">
              <a:buNone/>
            </a:pPr>
            <a:endParaRPr lang="cs-CZ" dirty="0"/>
          </a:p>
          <a:p>
            <a:pPr marL="0" indent="0">
              <a:buNone/>
            </a:pPr>
            <a:r>
              <a:rPr lang="cs-CZ" dirty="0"/>
              <a:t>Nezobrazuje se Id, protože není v </a:t>
            </a:r>
            <a:r>
              <a:rPr lang="cs-CZ" dirty="0" err="1"/>
              <a:t>getteru</a:t>
            </a:r>
            <a:endParaRPr lang="cs-CZ" dirty="0"/>
          </a:p>
          <a:p>
            <a:pPr marL="0" indent="0">
              <a:buNone/>
            </a:pPr>
            <a:r>
              <a:rPr lang="cs-CZ" dirty="0"/>
              <a:t>=&gt; Upravit metodu </a:t>
            </a:r>
            <a:r>
              <a:rPr lang="cs-CZ" dirty="0" err="1"/>
              <a:t>ContactModel.class.php</a:t>
            </a:r>
            <a:r>
              <a:rPr lang="cs-CZ" dirty="0"/>
              <a:t> __</a:t>
            </a:r>
            <a:r>
              <a:rPr lang="cs-CZ" dirty="0" err="1"/>
              <a:t>get</a:t>
            </a:r>
            <a:endParaRPr lang="cs-CZ" dirty="0"/>
          </a:p>
        </p:txBody>
      </p:sp>
      <p:pic>
        <p:nvPicPr>
          <p:cNvPr id="4" name="Obrázek 3">
            <a:extLst>
              <a:ext uri="{FF2B5EF4-FFF2-40B4-BE49-F238E27FC236}">
                <a16:creationId xmlns:a16="http://schemas.microsoft.com/office/drawing/2014/main" id="{A9ABDC32-CFF1-654E-A6A9-FD308F5A1F39}"/>
              </a:ext>
            </a:extLst>
          </p:cNvPr>
          <p:cNvPicPr>
            <a:picLocks noChangeAspect="1"/>
          </p:cNvPicPr>
          <p:nvPr/>
        </p:nvPicPr>
        <p:blipFill>
          <a:blip r:embed="rId2"/>
          <a:stretch>
            <a:fillRect/>
          </a:stretch>
        </p:blipFill>
        <p:spPr>
          <a:xfrm>
            <a:off x="5555906" y="1439239"/>
            <a:ext cx="3588094" cy="3979522"/>
          </a:xfrm>
          <a:prstGeom prst="rect">
            <a:avLst/>
          </a:prstGeom>
        </p:spPr>
      </p:pic>
      <p:cxnSp>
        <p:nvCxnSpPr>
          <p:cNvPr id="5" name="Přímá spojovací šipka 4">
            <a:extLst>
              <a:ext uri="{FF2B5EF4-FFF2-40B4-BE49-F238E27FC236}">
                <a16:creationId xmlns:a16="http://schemas.microsoft.com/office/drawing/2014/main" id="{2A0F6C5E-C7E4-974B-B0E6-A79CA7E3F981}"/>
              </a:ext>
            </a:extLst>
          </p:cNvPr>
          <p:cNvCxnSpPr>
            <a:cxnSpLocks/>
          </p:cNvCxnSpPr>
          <p:nvPr/>
        </p:nvCxnSpPr>
        <p:spPr>
          <a:xfrm>
            <a:off x="5058383" y="3339830"/>
            <a:ext cx="1583577" cy="336278"/>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Přímá spojovací šipka 7">
            <a:extLst>
              <a:ext uri="{FF2B5EF4-FFF2-40B4-BE49-F238E27FC236}">
                <a16:creationId xmlns:a16="http://schemas.microsoft.com/office/drawing/2014/main" id="{66C6C1B2-22AD-6E48-8161-76520AEBA4B9}"/>
              </a:ext>
            </a:extLst>
          </p:cNvPr>
          <p:cNvCxnSpPr>
            <a:cxnSpLocks/>
          </p:cNvCxnSpPr>
          <p:nvPr/>
        </p:nvCxnSpPr>
        <p:spPr>
          <a:xfrm flipV="1">
            <a:off x="4682532" y="2764802"/>
            <a:ext cx="1959428" cy="1023427"/>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770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3D3682-2CCF-E24E-933F-E27BE9363551}"/>
              </a:ext>
            </a:extLst>
          </p:cNvPr>
          <p:cNvSpPr>
            <a:spLocks noGrp="1"/>
          </p:cNvSpPr>
          <p:nvPr>
            <p:ph type="title"/>
          </p:nvPr>
        </p:nvSpPr>
        <p:spPr/>
        <p:txBody>
          <a:bodyPr/>
          <a:lstStyle/>
          <a:p>
            <a:r>
              <a:rPr lang="cs-CZ" dirty="0"/>
              <a:t>PHP/</a:t>
            </a:r>
            <a:r>
              <a:rPr lang="cs-CZ" dirty="0" err="1"/>
              <a:t>MySQL</a:t>
            </a:r>
            <a:r>
              <a:rPr lang="cs-CZ" dirty="0"/>
              <a:t> projekt - pokračování</a:t>
            </a:r>
          </a:p>
        </p:txBody>
      </p:sp>
      <p:sp>
        <p:nvSpPr>
          <p:cNvPr id="3" name="Zástupný obsah 2">
            <a:extLst>
              <a:ext uri="{FF2B5EF4-FFF2-40B4-BE49-F238E27FC236}">
                <a16:creationId xmlns:a16="http://schemas.microsoft.com/office/drawing/2014/main" id="{4EFA9DB9-79BA-974E-A8CF-B453F94B3957}"/>
              </a:ext>
            </a:extLst>
          </p:cNvPr>
          <p:cNvSpPr>
            <a:spLocks noGrp="1"/>
          </p:cNvSpPr>
          <p:nvPr>
            <p:ph idx="1"/>
          </p:nvPr>
        </p:nvSpPr>
        <p:spPr/>
        <p:txBody>
          <a:bodyPr/>
          <a:lstStyle/>
          <a:p>
            <a:pPr marL="0" indent="0">
              <a:buNone/>
            </a:pPr>
            <a:endParaRPr lang="cs-CZ" dirty="0"/>
          </a:p>
          <a:p>
            <a:pPr marL="0" indent="0">
              <a:buNone/>
            </a:pPr>
            <a:endParaRPr lang="cs-CZ" dirty="0"/>
          </a:p>
          <a:p>
            <a:pPr marL="0" indent="0" algn="ctr">
              <a:buNone/>
            </a:pPr>
            <a:r>
              <a:rPr lang="cs-CZ" dirty="0"/>
              <a:t>Pokračovat v souboru:</a:t>
            </a:r>
          </a:p>
          <a:p>
            <a:pPr marL="0" indent="0" algn="ctr">
              <a:buNone/>
            </a:pPr>
            <a:r>
              <a:rPr lang="cs-CZ" dirty="0"/>
              <a:t>6-PHP_MySQL_projekt_pokracovani.txt</a:t>
            </a:r>
          </a:p>
          <a:p>
            <a:pPr marL="0" indent="0">
              <a:buNone/>
            </a:pPr>
            <a:endParaRPr lang="cs-CZ" dirty="0"/>
          </a:p>
        </p:txBody>
      </p:sp>
    </p:spTree>
    <p:extLst>
      <p:ext uri="{BB962C8B-B14F-4D97-AF65-F5344CB8AC3E}">
        <p14:creationId xmlns:p14="http://schemas.microsoft.com/office/powerpoint/2010/main" val="393793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3D3682-2CCF-E24E-933F-E27BE9363551}"/>
              </a:ext>
            </a:extLst>
          </p:cNvPr>
          <p:cNvSpPr>
            <a:spLocks noGrp="1"/>
          </p:cNvSpPr>
          <p:nvPr>
            <p:ph type="title"/>
          </p:nvPr>
        </p:nvSpPr>
        <p:spPr/>
        <p:txBody>
          <a:bodyPr/>
          <a:lstStyle/>
          <a:p>
            <a:r>
              <a:rPr lang="cs-CZ" dirty="0"/>
              <a:t>PHP/</a:t>
            </a:r>
            <a:r>
              <a:rPr lang="cs-CZ" dirty="0" err="1"/>
              <a:t>MySQL</a:t>
            </a:r>
            <a:r>
              <a:rPr lang="cs-CZ" dirty="0"/>
              <a:t> projekt - pokračování</a:t>
            </a:r>
          </a:p>
        </p:txBody>
      </p:sp>
      <p:sp>
        <p:nvSpPr>
          <p:cNvPr id="5" name="Zástupný obsah 4">
            <a:extLst>
              <a:ext uri="{FF2B5EF4-FFF2-40B4-BE49-F238E27FC236}">
                <a16:creationId xmlns:a16="http://schemas.microsoft.com/office/drawing/2014/main" id="{8E8F9D02-BC7D-FB47-BFE4-D18D7A9DE01D}"/>
              </a:ext>
            </a:extLst>
          </p:cNvPr>
          <p:cNvSpPr>
            <a:spLocks noGrp="1"/>
          </p:cNvSpPr>
          <p:nvPr>
            <p:ph idx="1"/>
          </p:nvPr>
        </p:nvSpPr>
        <p:spPr>
          <a:xfrm>
            <a:off x="628650" y="1660836"/>
            <a:ext cx="7886700" cy="4351338"/>
          </a:xfrm>
        </p:spPr>
        <p:txBody>
          <a:bodyPr/>
          <a:lstStyle/>
          <a:p>
            <a:pPr marL="0" indent="0">
              <a:buNone/>
            </a:pPr>
            <a:r>
              <a:rPr lang="cs-CZ" dirty="0"/>
              <a:t>Vzhled stránky po přidání Id:</a:t>
            </a:r>
          </a:p>
        </p:txBody>
      </p:sp>
      <p:pic>
        <p:nvPicPr>
          <p:cNvPr id="6" name="Obrázek 5">
            <a:extLst>
              <a:ext uri="{FF2B5EF4-FFF2-40B4-BE49-F238E27FC236}">
                <a16:creationId xmlns:a16="http://schemas.microsoft.com/office/drawing/2014/main" id="{03F55396-D64A-0346-8125-11510C7C30BB}"/>
              </a:ext>
            </a:extLst>
          </p:cNvPr>
          <p:cNvPicPr>
            <a:picLocks noChangeAspect="1"/>
          </p:cNvPicPr>
          <p:nvPr/>
        </p:nvPicPr>
        <p:blipFill>
          <a:blip r:embed="rId2"/>
          <a:stretch>
            <a:fillRect/>
          </a:stretch>
        </p:blipFill>
        <p:spPr>
          <a:xfrm>
            <a:off x="0" y="2073347"/>
            <a:ext cx="9144000" cy="2803040"/>
          </a:xfrm>
          <a:prstGeom prst="rect">
            <a:avLst/>
          </a:prstGeom>
        </p:spPr>
      </p:pic>
      <p:sp>
        <p:nvSpPr>
          <p:cNvPr id="7" name="Obdélník 6">
            <a:extLst>
              <a:ext uri="{FF2B5EF4-FFF2-40B4-BE49-F238E27FC236}">
                <a16:creationId xmlns:a16="http://schemas.microsoft.com/office/drawing/2014/main" id="{1E6B53B6-0C99-2E4C-A33E-E77C7E4E4D50}"/>
              </a:ext>
            </a:extLst>
          </p:cNvPr>
          <p:cNvSpPr/>
          <p:nvPr/>
        </p:nvSpPr>
        <p:spPr>
          <a:xfrm>
            <a:off x="149087" y="2846844"/>
            <a:ext cx="165238" cy="3000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322F60C9-D64D-3E4D-8ED1-F25277BCC383}"/>
              </a:ext>
            </a:extLst>
          </p:cNvPr>
          <p:cNvSpPr/>
          <p:nvPr/>
        </p:nvSpPr>
        <p:spPr>
          <a:xfrm>
            <a:off x="149087" y="3639656"/>
            <a:ext cx="165238" cy="3000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1AF4421F-B85D-FC4F-AF79-694FAFCB7FD5}"/>
              </a:ext>
            </a:extLst>
          </p:cNvPr>
          <p:cNvSpPr/>
          <p:nvPr/>
        </p:nvSpPr>
        <p:spPr>
          <a:xfrm>
            <a:off x="2454965" y="4960872"/>
            <a:ext cx="4234070" cy="1785104"/>
          </a:xfrm>
          <a:prstGeom prst="rect">
            <a:avLst/>
          </a:prstGeom>
        </p:spPr>
        <p:txBody>
          <a:bodyPr wrap="square">
            <a:spAutoFit/>
          </a:bodyPr>
          <a:lstStyle/>
          <a:p>
            <a:r>
              <a:rPr lang="cs-CZ" sz="2200" dirty="0"/>
              <a:t>&lt;?php echo </a:t>
            </a:r>
            <a:r>
              <a:rPr lang="cs-CZ" sz="2200" b="1" dirty="0">
                <a:solidFill>
                  <a:srgbClr val="00B050"/>
                </a:solidFill>
              </a:rPr>
              <a:t>$Con-&gt;Id</a:t>
            </a:r>
            <a:r>
              <a:rPr lang="cs-CZ" sz="2200" dirty="0"/>
              <a:t>; ?&gt;</a:t>
            </a:r>
          </a:p>
          <a:p>
            <a:r>
              <a:rPr lang="cs-CZ" sz="2200" dirty="0"/>
              <a:t>      </a:t>
            </a:r>
            <a:r>
              <a:rPr lang="cs-CZ" sz="2200" b="1" dirty="0">
                <a:solidFill>
                  <a:srgbClr val="00B050"/>
                </a:solidFill>
              </a:rPr>
              <a:t>&lt;br &gt;</a:t>
            </a:r>
          </a:p>
          <a:p>
            <a:r>
              <a:rPr lang="cs-CZ" sz="2200" dirty="0"/>
              <a:t>      &lt;?php echo $Con-&gt;</a:t>
            </a:r>
            <a:r>
              <a:rPr lang="cs-CZ" sz="2200" dirty="0" err="1"/>
              <a:t>Surname</a:t>
            </a:r>
            <a:r>
              <a:rPr lang="cs-CZ" sz="2200" dirty="0"/>
              <a:t>; ?&gt; </a:t>
            </a:r>
          </a:p>
          <a:p>
            <a:r>
              <a:rPr lang="cs-CZ" sz="2200" dirty="0"/>
              <a:t>      &lt;?php echo $Con-&gt;Name; ?&gt; </a:t>
            </a:r>
          </a:p>
          <a:p>
            <a:r>
              <a:rPr lang="cs-CZ" sz="2200" dirty="0"/>
              <a:t>…</a:t>
            </a:r>
          </a:p>
        </p:txBody>
      </p:sp>
    </p:spTree>
    <p:extLst>
      <p:ext uri="{BB962C8B-B14F-4D97-AF65-F5344CB8AC3E}">
        <p14:creationId xmlns:p14="http://schemas.microsoft.com/office/powerpoint/2010/main" val="3740160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F726C56-08DA-424E-A800-4DA812B5EF71}"/>
              </a:ext>
            </a:extLst>
          </p:cNvPr>
          <p:cNvSpPr>
            <a:spLocks noGrp="1"/>
          </p:cNvSpPr>
          <p:nvPr>
            <p:ph type="title"/>
          </p:nvPr>
        </p:nvSpPr>
        <p:spPr/>
        <p:txBody>
          <a:bodyPr>
            <a:normAutofit/>
          </a:bodyPr>
          <a:lstStyle/>
          <a:p>
            <a:r>
              <a:rPr lang="cs-CZ" sz="4200" dirty="0"/>
              <a:t>Doplněk Bootstrap 4, </a:t>
            </a:r>
            <a:r>
              <a:rPr lang="cs-CZ" sz="4200" dirty="0" err="1"/>
              <a:t>Fontawesome</a:t>
            </a:r>
            <a:endParaRPr lang="cs-CZ" sz="4200" dirty="0"/>
          </a:p>
        </p:txBody>
      </p:sp>
      <p:pic>
        <p:nvPicPr>
          <p:cNvPr id="4" name="Zástupný obsah 3">
            <a:extLst>
              <a:ext uri="{FF2B5EF4-FFF2-40B4-BE49-F238E27FC236}">
                <a16:creationId xmlns:a16="http://schemas.microsoft.com/office/drawing/2014/main" id="{1D0DEE4A-1F65-6F42-AEAA-04577587DBD0}"/>
              </a:ext>
            </a:extLst>
          </p:cNvPr>
          <p:cNvPicPr>
            <a:picLocks noGrp="1" noChangeAspect="1"/>
          </p:cNvPicPr>
          <p:nvPr>
            <p:ph idx="1"/>
          </p:nvPr>
        </p:nvPicPr>
        <p:blipFill>
          <a:blip r:embed="rId2"/>
          <a:stretch>
            <a:fillRect/>
          </a:stretch>
        </p:blipFill>
        <p:spPr>
          <a:xfrm>
            <a:off x="628650" y="2852572"/>
            <a:ext cx="7886700" cy="2907043"/>
          </a:xfrm>
          <a:prstGeom prst="rect">
            <a:avLst/>
          </a:prstGeom>
        </p:spPr>
      </p:pic>
      <p:sp>
        <p:nvSpPr>
          <p:cNvPr id="5" name="Obdélník 4">
            <a:extLst>
              <a:ext uri="{FF2B5EF4-FFF2-40B4-BE49-F238E27FC236}">
                <a16:creationId xmlns:a16="http://schemas.microsoft.com/office/drawing/2014/main" id="{E4380469-34E0-4F4F-9C42-B9A31F2ECF64}"/>
              </a:ext>
            </a:extLst>
          </p:cNvPr>
          <p:cNvSpPr/>
          <p:nvPr/>
        </p:nvSpPr>
        <p:spPr>
          <a:xfrm>
            <a:off x="1013900" y="3238423"/>
            <a:ext cx="1182647"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a:extLst>
              <a:ext uri="{FF2B5EF4-FFF2-40B4-BE49-F238E27FC236}">
                <a16:creationId xmlns:a16="http://schemas.microsoft.com/office/drawing/2014/main" id="{E75874BF-DA23-9746-8866-77040DDEDDEC}"/>
              </a:ext>
            </a:extLst>
          </p:cNvPr>
          <p:cNvSpPr/>
          <p:nvPr/>
        </p:nvSpPr>
        <p:spPr>
          <a:xfrm>
            <a:off x="628651" y="4371364"/>
            <a:ext cx="337507" cy="3265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AE7BBF39-031D-2A4A-9EA0-FDF7A0D5805D}"/>
              </a:ext>
            </a:extLst>
          </p:cNvPr>
          <p:cNvSpPr/>
          <p:nvPr/>
        </p:nvSpPr>
        <p:spPr>
          <a:xfrm>
            <a:off x="3305715" y="3330466"/>
            <a:ext cx="2324459" cy="3265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F147CBF7-56C9-FB4E-9CFD-6D836CB9BC76}"/>
              </a:ext>
            </a:extLst>
          </p:cNvPr>
          <p:cNvSpPr/>
          <p:nvPr/>
        </p:nvSpPr>
        <p:spPr>
          <a:xfrm>
            <a:off x="441831" y="2191240"/>
            <a:ext cx="8356518" cy="523220"/>
          </a:xfrm>
          <a:prstGeom prst="rect">
            <a:avLst/>
          </a:prstGeom>
        </p:spPr>
        <p:txBody>
          <a:bodyPr wrap="none">
            <a:spAutoFit/>
          </a:bodyPr>
          <a:lstStyle/>
          <a:p>
            <a:r>
              <a:rPr lang="cs-CZ" sz="2800" dirty="0"/>
              <a:t>Přidat/zkontrolovat doplněk Bootstrap 4, </a:t>
            </a:r>
            <a:r>
              <a:rPr lang="cs-CZ" sz="2800" dirty="0" err="1"/>
              <a:t>Fontawesome</a:t>
            </a:r>
            <a:r>
              <a:rPr lang="cs-CZ" sz="2800" dirty="0"/>
              <a:t>:</a:t>
            </a:r>
          </a:p>
        </p:txBody>
      </p:sp>
    </p:spTree>
    <p:extLst>
      <p:ext uri="{BB962C8B-B14F-4D97-AF65-F5344CB8AC3E}">
        <p14:creationId xmlns:p14="http://schemas.microsoft.com/office/powerpoint/2010/main" val="254421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D5B59E7-406D-BB4B-B271-19D8D81EA9D1}"/>
              </a:ext>
            </a:extLst>
          </p:cNvPr>
          <p:cNvSpPr>
            <a:spLocks noGrp="1"/>
          </p:cNvSpPr>
          <p:nvPr>
            <p:ph type="title"/>
          </p:nvPr>
        </p:nvSpPr>
        <p:spPr/>
        <p:txBody>
          <a:bodyPr/>
          <a:lstStyle/>
          <a:p>
            <a:r>
              <a:rPr lang="cs-CZ" dirty="0"/>
              <a:t>Jak PHP funguje?</a:t>
            </a:r>
          </a:p>
        </p:txBody>
      </p:sp>
      <p:sp>
        <p:nvSpPr>
          <p:cNvPr id="4" name="Obdélník 3">
            <a:extLst>
              <a:ext uri="{FF2B5EF4-FFF2-40B4-BE49-F238E27FC236}">
                <a16:creationId xmlns:a16="http://schemas.microsoft.com/office/drawing/2014/main" id="{5D0B58A4-57EA-9844-84CC-EE033FDA3291}"/>
              </a:ext>
            </a:extLst>
          </p:cNvPr>
          <p:cNvSpPr/>
          <p:nvPr/>
        </p:nvSpPr>
        <p:spPr>
          <a:xfrm>
            <a:off x="248509" y="3027066"/>
            <a:ext cx="3356658" cy="1885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Obdélník 4">
            <a:extLst>
              <a:ext uri="{FF2B5EF4-FFF2-40B4-BE49-F238E27FC236}">
                <a16:creationId xmlns:a16="http://schemas.microsoft.com/office/drawing/2014/main" id="{A38669AB-C4A4-5243-938E-E82F424D8C22}"/>
              </a:ext>
            </a:extLst>
          </p:cNvPr>
          <p:cNvSpPr/>
          <p:nvPr/>
        </p:nvSpPr>
        <p:spPr>
          <a:xfrm>
            <a:off x="248509" y="2670180"/>
            <a:ext cx="3356658" cy="356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ovéPole 5">
            <a:extLst>
              <a:ext uri="{FF2B5EF4-FFF2-40B4-BE49-F238E27FC236}">
                <a16:creationId xmlns:a16="http://schemas.microsoft.com/office/drawing/2014/main" id="{A40702FD-9AEE-2C48-BB25-4BB0ACD52F5B}"/>
              </a:ext>
            </a:extLst>
          </p:cNvPr>
          <p:cNvSpPr txBox="1"/>
          <p:nvPr/>
        </p:nvSpPr>
        <p:spPr>
          <a:xfrm>
            <a:off x="248509" y="2687978"/>
            <a:ext cx="2724720" cy="369332"/>
          </a:xfrm>
          <a:prstGeom prst="rect">
            <a:avLst/>
          </a:prstGeom>
          <a:noFill/>
        </p:spPr>
        <p:txBody>
          <a:bodyPr wrap="none" rtlCol="0">
            <a:spAutoFit/>
          </a:bodyPr>
          <a:lstStyle/>
          <a:p>
            <a:r>
              <a:rPr lang="cs-CZ" dirty="0" err="1"/>
              <a:t>www.server.cz</a:t>
            </a:r>
            <a:r>
              <a:rPr lang="cs-CZ" dirty="0"/>
              <a:t>/</a:t>
            </a:r>
            <a:r>
              <a:rPr lang="cs-CZ" dirty="0" err="1"/>
              <a:t>stranka.php</a:t>
            </a:r>
            <a:endParaRPr lang="cs-CZ" dirty="0"/>
          </a:p>
        </p:txBody>
      </p:sp>
      <p:sp>
        <p:nvSpPr>
          <p:cNvPr id="7" name="Obdélník 6">
            <a:extLst>
              <a:ext uri="{FF2B5EF4-FFF2-40B4-BE49-F238E27FC236}">
                <a16:creationId xmlns:a16="http://schemas.microsoft.com/office/drawing/2014/main" id="{FB775D7A-1503-424A-B670-260F6EE7565D}"/>
              </a:ext>
            </a:extLst>
          </p:cNvPr>
          <p:cNvSpPr/>
          <p:nvPr/>
        </p:nvSpPr>
        <p:spPr>
          <a:xfrm>
            <a:off x="6483565" y="2524275"/>
            <a:ext cx="2384384" cy="2242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3301A18C-372F-C34E-9120-BBA82B61639E}"/>
              </a:ext>
            </a:extLst>
          </p:cNvPr>
          <p:cNvSpPr/>
          <p:nvPr/>
        </p:nvSpPr>
        <p:spPr>
          <a:xfrm>
            <a:off x="6725187" y="2154398"/>
            <a:ext cx="1901140" cy="378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www server</a:t>
            </a:r>
          </a:p>
        </p:txBody>
      </p:sp>
      <p:sp>
        <p:nvSpPr>
          <p:cNvPr id="10" name="Obdélník 9">
            <a:extLst>
              <a:ext uri="{FF2B5EF4-FFF2-40B4-BE49-F238E27FC236}">
                <a16:creationId xmlns:a16="http://schemas.microsoft.com/office/drawing/2014/main" id="{284B050D-9744-744A-8629-45B8ADD26F1E}"/>
              </a:ext>
            </a:extLst>
          </p:cNvPr>
          <p:cNvSpPr/>
          <p:nvPr/>
        </p:nvSpPr>
        <p:spPr>
          <a:xfrm>
            <a:off x="6725187" y="2687978"/>
            <a:ext cx="2003866" cy="378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php soubor</a:t>
            </a:r>
          </a:p>
        </p:txBody>
      </p:sp>
      <p:sp>
        <p:nvSpPr>
          <p:cNvPr id="11" name="Obdélník 10">
            <a:extLst>
              <a:ext uri="{FF2B5EF4-FFF2-40B4-BE49-F238E27FC236}">
                <a16:creationId xmlns:a16="http://schemas.microsoft.com/office/drawing/2014/main" id="{3C38C26E-F41E-C44D-BEBD-520104D43FBA}"/>
              </a:ext>
            </a:extLst>
          </p:cNvPr>
          <p:cNvSpPr/>
          <p:nvPr/>
        </p:nvSpPr>
        <p:spPr>
          <a:xfrm>
            <a:off x="6725187" y="3380697"/>
            <a:ext cx="2003866" cy="378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zpracování souboru</a:t>
            </a:r>
          </a:p>
        </p:txBody>
      </p:sp>
      <p:sp>
        <p:nvSpPr>
          <p:cNvPr id="12" name="Obdélník 11">
            <a:extLst>
              <a:ext uri="{FF2B5EF4-FFF2-40B4-BE49-F238E27FC236}">
                <a16:creationId xmlns:a16="http://schemas.microsoft.com/office/drawing/2014/main" id="{8C98A965-6FD9-9349-AAC6-DEC4BEDD3B2E}"/>
              </a:ext>
            </a:extLst>
          </p:cNvPr>
          <p:cNvSpPr/>
          <p:nvPr/>
        </p:nvSpPr>
        <p:spPr>
          <a:xfrm>
            <a:off x="6761357" y="4073416"/>
            <a:ext cx="2003866" cy="378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err="1">
                <a:solidFill>
                  <a:schemeClr val="tx1"/>
                </a:solidFill>
              </a:rPr>
              <a:t>html</a:t>
            </a:r>
            <a:r>
              <a:rPr lang="cs-CZ" dirty="0">
                <a:solidFill>
                  <a:schemeClr val="tx1"/>
                </a:solidFill>
              </a:rPr>
              <a:t> kód</a:t>
            </a:r>
          </a:p>
        </p:txBody>
      </p:sp>
      <p:sp>
        <p:nvSpPr>
          <p:cNvPr id="13" name="Obdélník 12">
            <a:extLst>
              <a:ext uri="{FF2B5EF4-FFF2-40B4-BE49-F238E27FC236}">
                <a16:creationId xmlns:a16="http://schemas.microsoft.com/office/drawing/2014/main" id="{B7E204E2-605A-F94B-9DF0-AEC29F398578}"/>
              </a:ext>
            </a:extLst>
          </p:cNvPr>
          <p:cNvSpPr/>
          <p:nvPr/>
        </p:nvSpPr>
        <p:spPr>
          <a:xfrm>
            <a:off x="976268" y="2290095"/>
            <a:ext cx="1901140" cy="378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webový prohlížeč</a:t>
            </a:r>
          </a:p>
        </p:txBody>
      </p:sp>
      <p:cxnSp>
        <p:nvCxnSpPr>
          <p:cNvPr id="15" name="Přímá spojovací šipka 14">
            <a:extLst>
              <a:ext uri="{FF2B5EF4-FFF2-40B4-BE49-F238E27FC236}">
                <a16:creationId xmlns:a16="http://schemas.microsoft.com/office/drawing/2014/main" id="{326823F5-A9DA-9B4D-BB90-E24E13B0679B}"/>
              </a:ext>
            </a:extLst>
          </p:cNvPr>
          <p:cNvCxnSpPr>
            <a:cxnSpLocks/>
          </p:cNvCxnSpPr>
          <p:nvPr/>
        </p:nvCxnSpPr>
        <p:spPr>
          <a:xfrm>
            <a:off x="3605167" y="2872554"/>
            <a:ext cx="287839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ovéPole 16">
            <a:extLst>
              <a:ext uri="{FF2B5EF4-FFF2-40B4-BE49-F238E27FC236}">
                <a16:creationId xmlns:a16="http://schemas.microsoft.com/office/drawing/2014/main" id="{66A2F943-D2F5-CB48-AE92-5A0C27734851}"/>
              </a:ext>
            </a:extLst>
          </p:cNvPr>
          <p:cNvSpPr txBox="1"/>
          <p:nvPr/>
        </p:nvSpPr>
        <p:spPr>
          <a:xfrm>
            <a:off x="3682006" y="2181019"/>
            <a:ext cx="2724720" cy="646331"/>
          </a:xfrm>
          <a:prstGeom prst="rect">
            <a:avLst/>
          </a:prstGeom>
          <a:noFill/>
        </p:spPr>
        <p:txBody>
          <a:bodyPr wrap="none" rtlCol="0">
            <a:spAutoFit/>
          </a:bodyPr>
          <a:lstStyle/>
          <a:p>
            <a:pPr algn="ctr"/>
            <a:r>
              <a:rPr lang="cs-CZ" dirty="0"/>
              <a:t>Požadavek</a:t>
            </a:r>
          </a:p>
          <a:p>
            <a:r>
              <a:rPr lang="cs-CZ" dirty="0" err="1"/>
              <a:t>www.server.cz</a:t>
            </a:r>
            <a:r>
              <a:rPr lang="cs-CZ" dirty="0"/>
              <a:t>/</a:t>
            </a:r>
            <a:r>
              <a:rPr lang="cs-CZ" dirty="0" err="1"/>
              <a:t>stranka.php</a:t>
            </a:r>
            <a:endParaRPr lang="cs-CZ" dirty="0"/>
          </a:p>
        </p:txBody>
      </p:sp>
      <p:cxnSp>
        <p:nvCxnSpPr>
          <p:cNvPr id="20" name="Přímá spojovací šipka 19">
            <a:extLst>
              <a:ext uri="{FF2B5EF4-FFF2-40B4-BE49-F238E27FC236}">
                <a16:creationId xmlns:a16="http://schemas.microsoft.com/office/drawing/2014/main" id="{61AD4356-151C-8641-AE40-C1E51F2953CA}"/>
              </a:ext>
            </a:extLst>
          </p:cNvPr>
          <p:cNvCxnSpPr>
            <a:cxnSpLocks/>
          </p:cNvCxnSpPr>
          <p:nvPr/>
        </p:nvCxnSpPr>
        <p:spPr>
          <a:xfrm>
            <a:off x="3605167" y="4262559"/>
            <a:ext cx="2878398" cy="1"/>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ovéPole 20">
            <a:extLst>
              <a:ext uri="{FF2B5EF4-FFF2-40B4-BE49-F238E27FC236}">
                <a16:creationId xmlns:a16="http://schemas.microsoft.com/office/drawing/2014/main" id="{367893AC-6ACA-9940-AF37-BF244B7FBB7D}"/>
              </a:ext>
            </a:extLst>
          </p:cNvPr>
          <p:cNvSpPr txBox="1"/>
          <p:nvPr/>
        </p:nvSpPr>
        <p:spPr>
          <a:xfrm>
            <a:off x="4349669" y="3646844"/>
            <a:ext cx="1328697" cy="646331"/>
          </a:xfrm>
          <a:prstGeom prst="rect">
            <a:avLst/>
          </a:prstGeom>
          <a:noFill/>
        </p:spPr>
        <p:txBody>
          <a:bodyPr wrap="none" rtlCol="0">
            <a:spAutoFit/>
          </a:bodyPr>
          <a:lstStyle/>
          <a:p>
            <a:pPr algn="ctr"/>
            <a:r>
              <a:rPr lang="cs-CZ" dirty="0"/>
              <a:t>Odpověď</a:t>
            </a:r>
          </a:p>
          <a:p>
            <a:r>
              <a:rPr lang="cs-CZ" dirty="0" err="1"/>
              <a:t>html</a:t>
            </a:r>
            <a:r>
              <a:rPr lang="cs-CZ" dirty="0"/>
              <a:t> soubor</a:t>
            </a:r>
          </a:p>
        </p:txBody>
      </p:sp>
      <p:cxnSp>
        <p:nvCxnSpPr>
          <p:cNvPr id="22" name="Přímá spojovací šipka 21">
            <a:extLst>
              <a:ext uri="{FF2B5EF4-FFF2-40B4-BE49-F238E27FC236}">
                <a16:creationId xmlns:a16="http://schemas.microsoft.com/office/drawing/2014/main" id="{361D61D4-B330-9741-8FBF-7AC0C241494D}"/>
              </a:ext>
            </a:extLst>
          </p:cNvPr>
          <p:cNvCxnSpPr>
            <a:cxnSpLocks/>
            <a:stCxn id="10" idx="2"/>
            <a:endCxn id="11" idx="0"/>
          </p:cNvCxnSpPr>
          <p:nvPr/>
        </p:nvCxnSpPr>
        <p:spPr>
          <a:xfrm>
            <a:off x="7727120" y="3066263"/>
            <a:ext cx="0" cy="31443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Přímá spojovací šipka 24">
            <a:extLst>
              <a:ext uri="{FF2B5EF4-FFF2-40B4-BE49-F238E27FC236}">
                <a16:creationId xmlns:a16="http://schemas.microsoft.com/office/drawing/2014/main" id="{BE3F2882-FC3C-FA4F-81AD-77FFB6735EB7}"/>
              </a:ext>
            </a:extLst>
          </p:cNvPr>
          <p:cNvCxnSpPr>
            <a:cxnSpLocks/>
          </p:cNvCxnSpPr>
          <p:nvPr/>
        </p:nvCxnSpPr>
        <p:spPr>
          <a:xfrm>
            <a:off x="7730521" y="3758982"/>
            <a:ext cx="0" cy="31443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Přímá spojovací šipka 25">
            <a:extLst>
              <a:ext uri="{FF2B5EF4-FFF2-40B4-BE49-F238E27FC236}">
                <a16:creationId xmlns:a16="http://schemas.microsoft.com/office/drawing/2014/main" id="{849D8B35-B15A-A541-B36F-FB2E9B17C6DF}"/>
              </a:ext>
            </a:extLst>
          </p:cNvPr>
          <p:cNvCxnSpPr>
            <a:cxnSpLocks/>
            <a:endCxn id="10" idx="1"/>
          </p:cNvCxnSpPr>
          <p:nvPr/>
        </p:nvCxnSpPr>
        <p:spPr>
          <a:xfrm>
            <a:off x="6483565" y="2875613"/>
            <a:ext cx="241622" cy="150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Přímá spojovací šipka 29">
            <a:extLst>
              <a:ext uri="{FF2B5EF4-FFF2-40B4-BE49-F238E27FC236}">
                <a16:creationId xmlns:a16="http://schemas.microsoft.com/office/drawing/2014/main" id="{37670E34-0B9D-1346-BCAF-CBA39D109F84}"/>
              </a:ext>
            </a:extLst>
          </p:cNvPr>
          <p:cNvCxnSpPr>
            <a:cxnSpLocks/>
            <a:stCxn id="12" idx="1"/>
          </p:cNvCxnSpPr>
          <p:nvPr/>
        </p:nvCxnSpPr>
        <p:spPr>
          <a:xfrm flipH="1">
            <a:off x="6483565" y="4262559"/>
            <a:ext cx="27779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ovéPole 2">
            <a:extLst>
              <a:ext uri="{FF2B5EF4-FFF2-40B4-BE49-F238E27FC236}">
                <a16:creationId xmlns:a16="http://schemas.microsoft.com/office/drawing/2014/main" id="{4B96C40C-6C8D-E04D-9AAD-62594A253792}"/>
              </a:ext>
            </a:extLst>
          </p:cNvPr>
          <p:cNvSpPr txBox="1"/>
          <p:nvPr/>
        </p:nvSpPr>
        <p:spPr>
          <a:xfrm>
            <a:off x="1406672" y="5746540"/>
            <a:ext cx="6320448" cy="523220"/>
          </a:xfrm>
          <a:prstGeom prst="rect">
            <a:avLst/>
          </a:prstGeom>
          <a:noFill/>
        </p:spPr>
        <p:txBody>
          <a:bodyPr wrap="none" rtlCol="0">
            <a:spAutoFit/>
          </a:bodyPr>
          <a:lstStyle/>
          <a:p>
            <a:r>
              <a:rPr lang="cs-CZ" sz="2800" b="1" dirty="0"/>
              <a:t>=&gt; K vývoji php skriptů je potřeba server!</a:t>
            </a:r>
          </a:p>
        </p:txBody>
      </p:sp>
    </p:spTree>
    <p:extLst>
      <p:ext uri="{BB962C8B-B14F-4D97-AF65-F5344CB8AC3E}">
        <p14:creationId xmlns:p14="http://schemas.microsoft.com/office/powerpoint/2010/main" val="580680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3D3682-2CCF-E24E-933F-E27BE9363551}"/>
              </a:ext>
            </a:extLst>
          </p:cNvPr>
          <p:cNvSpPr>
            <a:spLocks noGrp="1"/>
          </p:cNvSpPr>
          <p:nvPr>
            <p:ph type="title"/>
          </p:nvPr>
        </p:nvSpPr>
        <p:spPr/>
        <p:txBody>
          <a:bodyPr/>
          <a:lstStyle/>
          <a:p>
            <a:r>
              <a:rPr lang="cs-CZ" dirty="0"/>
              <a:t>PHP/</a:t>
            </a:r>
            <a:r>
              <a:rPr lang="cs-CZ" dirty="0" err="1"/>
              <a:t>MySQL</a:t>
            </a:r>
            <a:r>
              <a:rPr lang="cs-CZ" dirty="0"/>
              <a:t> projekt - pokračování</a:t>
            </a:r>
          </a:p>
        </p:txBody>
      </p:sp>
      <p:sp>
        <p:nvSpPr>
          <p:cNvPr id="3" name="Zástupný obsah 2">
            <a:extLst>
              <a:ext uri="{FF2B5EF4-FFF2-40B4-BE49-F238E27FC236}">
                <a16:creationId xmlns:a16="http://schemas.microsoft.com/office/drawing/2014/main" id="{4EFA9DB9-79BA-974E-A8CF-B453F94B3957}"/>
              </a:ext>
            </a:extLst>
          </p:cNvPr>
          <p:cNvSpPr>
            <a:spLocks noGrp="1"/>
          </p:cNvSpPr>
          <p:nvPr>
            <p:ph idx="1"/>
          </p:nvPr>
        </p:nvSpPr>
        <p:spPr/>
        <p:txBody>
          <a:bodyPr>
            <a:normAutofit lnSpcReduction="10000"/>
          </a:bodyPr>
          <a:lstStyle/>
          <a:p>
            <a:pPr marL="0" indent="0">
              <a:buNone/>
            </a:pPr>
            <a:endParaRPr lang="cs-CZ" dirty="0"/>
          </a:p>
          <a:p>
            <a:pPr marL="0" indent="0">
              <a:buNone/>
            </a:pPr>
            <a:endParaRPr lang="cs-CZ" dirty="0"/>
          </a:p>
          <a:p>
            <a:pPr marL="0" indent="0">
              <a:buNone/>
            </a:pPr>
            <a:endParaRPr lang="cs-CZ" dirty="0"/>
          </a:p>
          <a:p>
            <a:pPr marL="0" indent="0">
              <a:buNone/>
            </a:pPr>
            <a:endParaRPr lang="cs-CZ" dirty="0"/>
          </a:p>
          <a:p>
            <a:pPr marL="0" indent="0">
              <a:buNone/>
            </a:pPr>
            <a:endParaRPr lang="cs-CZ" dirty="0"/>
          </a:p>
          <a:p>
            <a:pPr marL="0" indent="0">
              <a:buNone/>
            </a:pPr>
            <a:endParaRPr lang="cs-CZ" dirty="0"/>
          </a:p>
          <a:p>
            <a:pPr marL="0" indent="0" algn="ctr">
              <a:buNone/>
            </a:pPr>
            <a:endParaRPr lang="cs-CZ" dirty="0"/>
          </a:p>
          <a:p>
            <a:pPr marL="0" indent="0" algn="ctr">
              <a:buNone/>
            </a:pPr>
            <a:r>
              <a:rPr lang="cs-CZ" dirty="0"/>
              <a:t>Pokračovat v souboru:</a:t>
            </a:r>
          </a:p>
          <a:p>
            <a:pPr marL="0" indent="0" algn="ctr">
              <a:buNone/>
            </a:pPr>
            <a:r>
              <a:rPr lang="cs-CZ" dirty="0"/>
              <a:t>6-PHP_MySQL_projekt_pokracovani.txt</a:t>
            </a:r>
          </a:p>
          <a:p>
            <a:pPr marL="0" indent="0">
              <a:buNone/>
            </a:pPr>
            <a:endParaRPr lang="cs-CZ" dirty="0"/>
          </a:p>
        </p:txBody>
      </p:sp>
      <p:pic>
        <p:nvPicPr>
          <p:cNvPr id="4" name="Obrázek 3">
            <a:extLst>
              <a:ext uri="{FF2B5EF4-FFF2-40B4-BE49-F238E27FC236}">
                <a16:creationId xmlns:a16="http://schemas.microsoft.com/office/drawing/2014/main" id="{211091AE-3175-994C-BEE0-A07993D2FE59}"/>
              </a:ext>
            </a:extLst>
          </p:cNvPr>
          <p:cNvPicPr>
            <a:picLocks noChangeAspect="1"/>
          </p:cNvPicPr>
          <p:nvPr/>
        </p:nvPicPr>
        <p:blipFill>
          <a:blip r:embed="rId2"/>
          <a:stretch>
            <a:fillRect/>
          </a:stretch>
        </p:blipFill>
        <p:spPr>
          <a:xfrm>
            <a:off x="1862455" y="1825625"/>
            <a:ext cx="5236210" cy="3004704"/>
          </a:xfrm>
          <a:prstGeom prst="rect">
            <a:avLst/>
          </a:prstGeom>
        </p:spPr>
      </p:pic>
      <p:sp>
        <p:nvSpPr>
          <p:cNvPr id="5" name="Obdélník 4">
            <a:extLst>
              <a:ext uri="{FF2B5EF4-FFF2-40B4-BE49-F238E27FC236}">
                <a16:creationId xmlns:a16="http://schemas.microsoft.com/office/drawing/2014/main" id="{5AA53625-0981-A84F-8835-601B8FE8C9B7}"/>
              </a:ext>
            </a:extLst>
          </p:cNvPr>
          <p:cNvSpPr/>
          <p:nvPr/>
        </p:nvSpPr>
        <p:spPr>
          <a:xfrm>
            <a:off x="2645315" y="2548146"/>
            <a:ext cx="2465165" cy="245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328053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F4D3271C-33F8-7642-B4B6-B969600512FC}"/>
              </a:ext>
            </a:extLst>
          </p:cNvPr>
          <p:cNvPicPr>
            <a:picLocks noChangeAspect="1"/>
          </p:cNvPicPr>
          <p:nvPr/>
        </p:nvPicPr>
        <p:blipFill>
          <a:blip r:embed="rId2"/>
          <a:stretch>
            <a:fillRect/>
          </a:stretch>
        </p:blipFill>
        <p:spPr>
          <a:xfrm>
            <a:off x="2397760" y="1422400"/>
            <a:ext cx="4785360" cy="2388208"/>
          </a:xfrm>
          <a:prstGeom prst="rect">
            <a:avLst/>
          </a:prstGeom>
        </p:spPr>
      </p:pic>
      <p:pic>
        <p:nvPicPr>
          <p:cNvPr id="5" name="Obrázek 4">
            <a:extLst>
              <a:ext uri="{FF2B5EF4-FFF2-40B4-BE49-F238E27FC236}">
                <a16:creationId xmlns:a16="http://schemas.microsoft.com/office/drawing/2014/main" id="{A276239D-3F59-C040-8E26-3C537A0AA7E1}"/>
              </a:ext>
            </a:extLst>
          </p:cNvPr>
          <p:cNvPicPr>
            <a:picLocks noChangeAspect="1"/>
          </p:cNvPicPr>
          <p:nvPr/>
        </p:nvPicPr>
        <p:blipFill>
          <a:blip r:embed="rId3"/>
          <a:stretch>
            <a:fillRect/>
          </a:stretch>
        </p:blipFill>
        <p:spPr>
          <a:xfrm>
            <a:off x="2397760" y="3914140"/>
            <a:ext cx="4785360" cy="2550874"/>
          </a:xfrm>
          <a:prstGeom prst="rect">
            <a:avLst/>
          </a:prstGeom>
        </p:spPr>
      </p:pic>
      <p:sp>
        <p:nvSpPr>
          <p:cNvPr id="6" name="Nadpis 1">
            <a:extLst>
              <a:ext uri="{FF2B5EF4-FFF2-40B4-BE49-F238E27FC236}">
                <a16:creationId xmlns:a16="http://schemas.microsoft.com/office/drawing/2014/main" id="{4E991376-C61E-4840-B306-B85CB24BB752}"/>
              </a:ext>
            </a:extLst>
          </p:cNvPr>
          <p:cNvSpPr>
            <a:spLocks noGrp="1"/>
          </p:cNvSpPr>
          <p:nvPr>
            <p:ph type="title"/>
          </p:nvPr>
        </p:nvSpPr>
        <p:spPr>
          <a:xfrm>
            <a:off x="628650" y="154543"/>
            <a:ext cx="7886700" cy="1325563"/>
          </a:xfrm>
        </p:spPr>
        <p:txBody>
          <a:bodyPr/>
          <a:lstStyle/>
          <a:p>
            <a:r>
              <a:rPr lang="cs-CZ" dirty="0"/>
              <a:t>PHP/</a:t>
            </a:r>
            <a:r>
              <a:rPr lang="cs-CZ" dirty="0" err="1"/>
              <a:t>MySQL</a:t>
            </a:r>
            <a:r>
              <a:rPr lang="cs-CZ" dirty="0"/>
              <a:t> projekt - pokračování</a:t>
            </a:r>
          </a:p>
        </p:txBody>
      </p:sp>
    </p:spTree>
    <p:extLst>
      <p:ext uri="{BB962C8B-B14F-4D97-AF65-F5344CB8AC3E}">
        <p14:creationId xmlns:p14="http://schemas.microsoft.com/office/powerpoint/2010/main" val="31601074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3D3682-2CCF-E24E-933F-E27BE9363551}"/>
              </a:ext>
            </a:extLst>
          </p:cNvPr>
          <p:cNvSpPr>
            <a:spLocks noGrp="1"/>
          </p:cNvSpPr>
          <p:nvPr>
            <p:ph type="title"/>
          </p:nvPr>
        </p:nvSpPr>
        <p:spPr/>
        <p:txBody>
          <a:bodyPr/>
          <a:lstStyle/>
          <a:p>
            <a:r>
              <a:rPr lang="cs-CZ" dirty="0"/>
              <a:t>PHP/</a:t>
            </a:r>
            <a:r>
              <a:rPr lang="cs-CZ" dirty="0" err="1"/>
              <a:t>MySQL</a:t>
            </a:r>
            <a:r>
              <a:rPr lang="cs-CZ" dirty="0"/>
              <a:t> projekt - pokračování</a:t>
            </a:r>
          </a:p>
        </p:txBody>
      </p:sp>
      <p:sp>
        <p:nvSpPr>
          <p:cNvPr id="3" name="Zástupný obsah 2">
            <a:extLst>
              <a:ext uri="{FF2B5EF4-FFF2-40B4-BE49-F238E27FC236}">
                <a16:creationId xmlns:a16="http://schemas.microsoft.com/office/drawing/2014/main" id="{4EFA9DB9-79BA-974E-A8CF-B453F94B3957}"/>
              </a:ext>
            </a:extLst>
          </p:cNvPr>
          <p:cNvSpPr>
            <a:spLocks noGrp="1"/>
          </p:cNvSpPr>
          <p:nvPr>
            <p:ph idx="1"/>
          </p:nvPr>
        </p:nvSpPr>
        <p:spPr/>
        <p:txBody>
          <a:bodyPr/>
          <a:lstStyle/>
          <a:p>
            <a:pPr marL="0" indent="0">
              <a:buNone/>
            </a:pPr>
            <a:endParaRPr lang="cs-CZ" dirty="0"/>
          </a:p>
          <a:p>
            <a:pPr marL="0" indent="0">
              <a:buNone/>
            </a:pPr>
            <a:endParaRPr lang="cs-CZ" dirty="0"/>
          </a:p>
          <a:p>
            <a:pPr marL="0" indent="0" algn="ctr">
              <a:buNone/>
            </a:pPr>
            <a:r>
              <a:rPr lang="cs-CZ" dirty="0"/>
              <a:t>Pokračovat v souboru:</a:t>
            </a:r>
          </a:p>
          <a:p>
            <a:pPr marL="0" indent="0" algn="ctr">
              <a:buNone/>
            </a:pPr>
            <a:r>
              <a:rPr lang="cs-CZ" dirty="0"/>
              <a:t>6-PHP_MySQL_projekt_pokracovani.txt</a:t>
            </a:r>
          </a:p>
          <a:p>
            <a:pPr marL="0" indent="0">
              <a:buNone/>
            </a:pPr>
            <a:endParaRPr lang="cs-CZ" dirty="0"/>
          </a:p>
        </p:txBody>
      </p:sp>
    </p:spTree>
    <p:extLst>
      <p:ext uri="{BB962C8B-B14F-4D97-AF65-F5344CB8AC3E}">
        <p14:creationId xmlns:p14="http://schemas.microsoft.com/office/powerpoint/2010/main" val="3691340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rázek 12">
            <a:extLst>
              <a:ext uri="{FF2B5EF4-FFF2-40B4-BE49-F238E27FC236}">
                <a16:creationId xmlns:a16="http://schemas.microsoft.com/office/drawing/2014/main" id="{F805F8B5-A334-5D40-829D-BDDC8E35488D}"/>
              </a:ext>
            </a:extLst>
          </p:cNvPr>
          <p:cNvPicPr>
            <a:picLocks noChangeAspect="1"/>
          </p:cNvPicPr>
          <p:nvPr/>
        </p:nvPicPr>
        <p:blipFill>
          <a:blip r:embed="rId2"/>
          <a:stretch>
            <a:fillRect/>
          </a:stretch>
        </p:blipFill>
        <p:spPr>
          <a:xfrm>
            <a:off x="87830" y="532160"/>
            <a:ext cx="6485690" cy="2355789"/>
          </a:xfrm>
          <a:prstGeom prst="rect">
            <a:avLst/>
          </a:prstGeom>
        </p:spPr>
      </p:pic>
      <p:pic>
        <p:nvPicPr>
          <p:cNvPr id="4" name="Zástupný obsah 3">
            <a:extLst>
              <a:ext uri="{FF2B5EF4-FFF2-40B4-BE49-F238E27FC236}">
                <a16:creationId xmlns:a16="http://schemas.microsoft.com/office/drawing/2014/main" id="{3F8AEEF6-3DE4-7B41-8235-4EB28F8C57C6}"/>
              </a:ext>
            </a:extLst>
          </p:cNvPr>
          <p:cNvPicPr>
            <a:picLocks noGrp="1" noChangeAspect="1"/>
          </p:cNvPicPr>
          <p:nvPr>
            <p:ph idx="1"/>
          </p:nvPr>
        </p:nvPicPr>
        <p:blipFill>
          <a:blip r:embed="rId3"/>
          <a:stretch>
            <a:fillRect/>
          </a:stretch>
        </p:blipFill>
        <p:spPr>
          <a:xfrm>
            <a:off x="4470400" y="3321832"/>
            <a:ext cx="4673600" cy="3454400"/>
          </a:xfrm>
          <a:prstGeom prst="rect">
            <a:avLst/>
          </a:prstGeom>
        </p:spPr>
      </p:pic>
      <p:sp>
        <p:nvSpPr>
          <p:cNvPr id="5" name="TextovéPole 4">
            <a:extLst>
              <a:ext uri="{FF2B5EF4-FFF2-40B4-BE49-F238E27FC236}">
                <a16:creationId xmlns:a16="http://schemas.microsoft.com/office/drawing/2014/main" id="{65240412-4C4F-1D42-A028-2681247398CF}"/>
              </a:ext>
            </a:extLst>
          </p:cNvPr>
          <p:cNvSpPr txBox="1"/>
          <p:nvPr/>
        </p:nvSpPr>
        <p:spPr>
          <a:xfrm>
            <a:off x="6088560" y="2843281"/>
            <a:ext cx="2049600" cy="523220"/>
          </a:xfrm>
          <a:prstGeom prst="rect">
            <a:avLst/>
          </a:prstGeom>
          <a:noFill/>
        </p:spPr>
        <p:txBody>
          <a:bodyPr wrap="none" rtlCol="0">
            <a:spAutoFit/>
          </a:bodyPr>
          <a:lstStyle/>
          <a:p>
            <a:r>
              <a:rPr lang="cs-CZ" sz="2800" dirty="0" err="1"/>
              <a:t>process.php</a:t>
            </a:r>
            <a:r>
              <a:rPr lang="cs-CZ" sz="2800" dirty="0"/>
              <a:t>:</a:t>
            </a:r>
          </a:p>
        </p:txBody>
      </p:sp>
      <p:sp>
        <p:nvSpPr>
          <p:cNvPr id="7" name="TextovéPole 6">
            <a:extLst>
              <a:ext uri="{FF2B5EF4-FFF2-40B4-BE49-F238E27FC236}">
                <a16:creationId xmlns:a16="http://schemas.microsoft.com/office/drawing/2014/main" id="{99F047B2-F017-6947-8A7B-4F7E5E2AE461}"/>
              </a:ext>
            </a:extLst>
          </p:cNvPr>
          <p:cNvSpPr txBox="1"/>
          <p:nvPr/>
        </p:nvSpPr>
        <p:spPr>
          <a:xfrm>
            <a:off x="1807300" y="98277"/>
            <a:ext cx="1852687" cy="523220"/>
          </a:xfrm>
          <a:prstGeom prst="rect">
            <a:avLst/>
          </a:prstGeom>
          <a:noFill/>
        </p:spPr>
        <p:txBody>
          <a:bodyPr wrap="none" rtlCol="0">
            <a:spAutoFit/>
          </a:bodyPr>
          <a:lstStyle/>
          <a:p>
            <a:r>
              <a:rPr lang="cs-CZ" sz="2800" dirty="0" err="1"/>
              <a:t>create.php</a:t>
            </a:r>
            <a:r>
              <a:rPr lang="cs-CZ" sz="2800" dirty="0"/>
              <a:t>:</a:t>
            </a:r>
          </a:p>
        </p:txBody>
      </p:sp>
      <p:sp>
        <p:nvSpPr>
          <p:cNvPr id="8" name="Obdélník 7">
            <a:extLst>
              <a:ext uri="{FF2B5EF4-FFF2-40B4-BE49-F238E27FC236}">
                <a16:creationId xmlns:a16="http://schemas.microsoft.com/office/drawing/2014/main" id="{8BA96230-2D27-8345-83A0-FE60EEA00CF0}"/>
              </a:ext>
            </a:extLst>
          </p:cNvPr>
          <p:cNvSpPr/>
          <p:nvPr/>
        </p:nvSpPr>
        <p:spPr>
          <a:xfrm>
            <a:off x="4884422" y="1071048"/>
            <a:ext cx="1607818"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9459B227-0921-934F-AADD-2821F5EB9EA3}"/>
              </a:ext>
            </a:extLst>
          </p:cNvPr>
          <p:cNvSpPr/>
          <p:nvPr/>
        </p:nvSpPr>
        <p:spPr>
          <a:xfrm>
            <a:off x="1948180" y="1060888"/>
            <a:ext cx="1371602"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0" name="Přímá spojovací šipka 9">
            <a:extLst>
              <a:ext uri="{FF2B5EF4-FFF2-40B4-BE49-F238E27FC236}">
                <a16:creationId xmlns:a16="http://schemas.microsoft.com/office/drawing/2014/main" id="{B777E555-E500-7446-9487-DFCA77F316E7}"/>
              </a:ext>
            </a:extLst>
          </p:cNvPr>
          <p:cNvCxnSpPr>
            <a:cxnSpLocks/>
          </p:cNvCxnSpPr>
          <p:nvPr/>
        </p:nvCxnSpPr>
        <p:spPr>
          <a:xfrm flipH="1" flipV="1">
            <a:off x="5659120" y="1324233"/>
            <a:ext cx="223520" cy="3003927"/>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38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ázek 10">
            <a:extLst>
              <a:ext uri="{FF2B5EF4-FFF2-40B4-BE49-F238E27FC236}">
                <a16:creationId xmlns:a16="http://schemas.microsoft.com/office/drawing/2014/main" id="{DFD243DF-A19E-9741-BA7F-3E899C6AA277}"/>
              </a:ext>
            </a:extLst>
          </p:cNvPr>
          <p:cNvPicPr>
            <a:picLocks noChangeAspect="1"/>
          </p:cNvPicPr>
          <p:nvPr/>
        </p:nvPicPr>
        <p:blipFill>
          <a:blip r:embed="rId2"/>
          <a:stretch>
            <a:fillRect/>
          </a:stretch>
        </p:blipFill>
        <p:spPr>
          <a:xfrm>
            <a:off x="4267200" y="4450823"/>
            <a:ext cx="4858405" cy="1734077"/>
          </a:xfrm>
          <a:prstGeom prst="rect">
            <a:avLst/>
          </a:prstGeom>
        </p:spPr>
      </p:pic>
      <p:pic>
        <p:nvPicPr>
          <p:cNvPr id="2" name="Obrázek 1">
            <a:extLst>
              <a:ext uri="{FF2B5EF4-FFF2-40B4-BE49-F238E27FC236}">
                <a16:creationId xmlns:a16="http://schemas.microsoft.com/office/drawing/2014/main" id="{82D94988-E3C4-A241-9D9B-DE994875BA4F}"/>
              </a:ext>
            </a:extLst>
          </p:cNvPr>
          <p:cNvPicPr>
            <a:picLocks noChangeAspect="1"/>
          </p:cNvPicPr>
          <p:nvPr/>
        </p:nvPicPr>
        <p:blipFill>
          <a:blip r:embed="rId3"/>
          <a:stretch>
            <a:fillRect/>
          </a:stretch>
        </p:blipFill>
        <p:spPr>
          <a:xfrm>
            <a:off x="171450" y="553232"/>
            <a:ext cx="8191500" cy="2768600"/>
          </a:xfrm>
          <a:prstGeom prst="rect">
            <a:avLst/>
          </a:prstGeom>
        </p:spPr>
      </p:pic>
      <p:sp>
        <p:nvSpPr>
          <p:cNvPr id="5" name="TextovéPole 4">
            <a:extLst>
              <a:ext uri="{FF2B5EF4-FFF2-40B4-BE49-F238E27FC236}">
                <a16:creationId xmlns:a16="http://schemas.microsoft.com/office/drawing/2014/main" id="{65240412-4C4F-1D42-A028-2681247398CF}"/>
              </a:ext>
            </a:extLst>
          </p:cNvPr>
          <p:cNvSpPr txBox="1"/>
          <p:nvPr/>
        </p:nvSpPr>
        <p:spPr>
          <a:xfrm>
            <a:off x="5891946" y="4002127"/>
            <a:ext cx="2049600" cy="523220"/>
          </a:xfrm>
          <a:prstGeom prst="rect">
            <a:avLst/>
          </a:prstGeom>
          <a:noFill/>
        </p:spPr>
        <p:txBody>
          <a:bodyPr wrap="none" rtlCol="0">
            <a:spAutoFit/>
          </a:bodyPr>
          <a:lstStyle/>
          <a:p>
            <a:r>
              <a:rPr lang="cs-CZ" sz="2800" dirty="0" err="1"/>
              <a:t>process.php</a:t>
            </a:r>
            <a:r>
              <a:rPr lang="cs-CZ" sz="2800" dirty="0"/>
              <a:t>:</a:t>
            </a:r>
          </a:p>
        </p:txBody>
      </p:sp>
      <p:sp>
        <p:nvSpPr>
          <p:cNvPr id="7" name="TextovéPole 6">
            <a:extLst>
              <a:ext uri="{FF2B5EF4-FFF2-40B4-BE49-F238E27FC236}">
                <a16:creationId xmlns:a16="http://schemas.microsoft.com/office/drawing/2014/main" id="{99F047B2-F017-6947-8A7B-4F7E5E2AE461}"/>
              </a:ext>
            </a:extLst>
          </p:cNvPr>
          <p:cNvSpPr txBox="1"/>
          <p:nvPr/>
        </p:nvSpPr>
        <p:spPr>
          <a:xfrm>
            <a:off x="1807300" y="98277"/>
            <a:ext cx="1727717" cy="523220"/>
          </a:xfrm>
          <a:prstGeom prst="rect">
            <a:avLst/>
          </a:prstGeom>
          <a:noFill/>
        </p:spPr>
        <p:txBody>
          <a:bodyPr wrap="none" rtlCol="0">
            <a:spAutoFit/>
          </a:bodyPr>
          <a:lstStyle/>
          <a:p>
            <a:r>
              <a:rPr lang="cs-CZ" sz="2800" dirty="0"/>
              <a:t>index.php:</a:t>
            </a:r>
          </a:p>
        </p:txBody>
      </p:sp>
      <p:sp>
        <p:nvSpPr>
          <p:cNvPr id="8" name="Obdélník 7">
            <a:extLst>
              <a:ext uri="{FF2B5EF4-FFF2-40B4-BE49-F238E27FC236}">
                <a16:creationId xmlns:a16="http://schemas.microsoft.com/office/drawing/2014/main" id="{8BA96230-2D27-8345-83A0-FE60EEA00CF0}"/>
              </a:ext>
            </a:extLst>
          </p:cNvPr>
          <p:cNvSpPr/>
          <p:nvPr/>
        </p:nvSpPr>
        <p:spPr>
          <a:xfrm>
            <a:off x="4165600" y="1682223"/>
            <a:ext cx="1498600"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9459B227-0921-934F-AADD-2821F5EB9EA3}"/>
              </a:ext>
            </a:extLst>
          </p:cNvPr>
          <p:cNvSpPr/>
          <p:nvPr/>
        </p:nvSpPr>
        <p:spPr>
          <a:xfrm>
            <a:off x="1612900" y="1682223"/>
            <a:ext cx="1244600" cy="2553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0" name="Přímá spojovací šipka 9">
            <a:extLst>
              <a:ext uri="{FF2B5EF4-FFF2-40B4-BE49-F238E27FC236}">
                <a16:creationId xmlns:a16="http://schemas.microsoft.com/office/drawing/2014/main" id="{B777E555-E500-7446-9487-DFCA77F316E7}"/>
              </a:ext>
            </a:extLst>
          </p:cNvPr>
          <p:cNvCxnSpPr>
            <a:cxnSpLocks/>
            <a:endCxn id="8" idx="2"/>
          </p:cNvCxnSpPr>
          <p:nvPr/>
        </p:nvCxnSpPr>
        <p:spPr>
          <a:xfrm flipH="1" flipV="1">
            <a:off x="4914900" y="1937532"/>
            <a:ext cx="338236" cy="2587816"/>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7857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B3513B1-16F5-534D-8992-BE920C863A98}"/>
              </a:ext>
            </a:extLst>
          </p:cNvPr>
          <p:cNvSpPr>
            <a:spLocks noGrp="1"/>
          </p:cNvSpPr>
          <p:nvPr>
            <p:ph type="title"/>
          </p:nvPr>
        </p:nvSpPr>
        <p:spPr/>
        <p:txBody>
          <a:bodyPr/>
          <a:lstStyle/>
          <a:p>
            <a:r>
              <a:rPr lang="cs-CZ" dirty="0"/>
              <a:t>Domácí příprava</a:t>
            </a:r>
          </a:p>
        </p:txBody>
      </p:sp>
      <p:sp>
        <p:nvSpPr>
          <p:cNvPr id="3" name="Zástupný obsah 2">
            <a:extLst>
              <a:ext uri="{FF2B5EF4-FFF2-40B4-BE49-F238E27FC236}">
                <a16:creationId xmlns:a16="http://schemas.microsoft.com/office/drawing/2014/main" id="{BFC26433-3ED7-2648-9F5B-3B5AF13BE18C}"/>
              </a:ext>
            </a:extLst>
          </p:cNvPr>
          <p:cNvSpPr>
            <a:spLocks noGrp="1"/>
          </p:cNvSpPr>
          <p:nvPr>
            <p:ph idx="1"/>
          </p:nvPr>
        </p:nvSpPr>
        <p:spPr/>
        <p:txBody>
          <a:bodyPr/>
          <a:lstStyle/>
          <a:p>
            <a:pPr marL="0" indent="0">
              <a:buNone/>
            </a:pPr>
            <a:r>
              <a:rPr lang="cs-CZ" dirty="0"/>
              <a:t>Na základě znalostí získaných na cvičení, prostudovat kódy, které připravil kolega Vala:</a:t>
            </a:r>
          </a:p>
          <a:p>
            <a:pPr marL="0" indent="0" algn="ctr">
              <a:buNone/>
            </a:pPr>
            <a:endParaRPr lang="cs-CZ" dirty="0"/>
          </a:p>
          <a:p>
            <a:pPr marL="0" indent="0" algn="ctr">
              <a:buNone/>
            </a:pPr>
            <a:r>
              <a:rPr lang="cs-CZ" dirty="0"/>
              <a:t>8-2020-TWW-PHP-Contact-App-Full-master </a:t>
            </a:r>
          </a:p>
          <a:p>
            <a:pPr marL="0" indent="0" algn="ctr">
              <a:buNone/>
            </a:pPr>
            <a:endParaRPr lang="cs-CZ" dirty="0"/>
          </a:p>
          <a:p>
            <a:pPr marL="0" indent="0">
              <a:buNone/>
            </a:pPr>
            <a:r>
              <a:rPr lang="cs-CZ" b="1" dirty="0"/>
              <a:t>Tyto kódy představují hodnotný úvod do:</a:t>
            </a:r>
          </a:p>
          <a:p>
            <a:r>
              <a:rPr lang="cs-CZ" dirty="0"/>
              <a:t> problematiky práce s databázemi v PHP, </a:t>
            </a:r>
          </a:p>
          <a:p>
            <a:r>
              <a:rPr lang="cs-CZ" dirty="0"/>
              <a:t>používání tříd v jazyce PHP. </a:t>
            </a:r>
          </a:p>
        </p:txBody>
      </p:sp>
    </p:spTree>
    <p:extLst>
      <p:ext uri="{BB962C8B-B14F-4D97-AF65-F5344CB8AC3E}">
        <p14:creationId xmlns:p14="http://schemas.microsoft.com/office/powerpoint/2010/main" val="292073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Kontakt</a:t>
            </a:r>
          </a:p>
        </p:txBody>
      </p:sp>
      <p:sp>
        <p:nvSpPr>
          <p:cNvPr id="3" name="Zástupný symbol pro obsah 2"/>
          <p:cNvSpPr>
            <a:spLocks noGrp="1"/>
          </p:cNvSpPr>
          <p:nvPr>
            <p:ph idx="1"/>
          </p:nvPr>
        </p:nvSpPr>
        <p:spPr/>
        <p:txBody>
          <a:bodyPr/>
          <a:lstStyle/>
          <a:p>
            <a:r>
              <a:rPr lang="cs-CZ" dirty="0"/>
              <a:t>Ing. </a:t>
            </a:r>
            <a:r>
              <a:rPr lang="cs-CZ"/>
              <a:t>Milan Oulehla, Ph.D.</a:t>
            </a:r>
            <a:endParaRPr lang="cs-CZ" dirty="0"/>
          </a:p>
          <a:p>
            <a:pPr marL="0" indent="0">
              <a:buNone/>
            </a:pPr>
            <a:endParaRPr lang="cs-CZ" dirty="0"/>
          </a:p>
          <a:p>
            <a:r>
              <a:rPr lang="cs-CZ" dirty="0"/>
              <a:t>Email: </a:t>
            </a:r>
            <a:r>
              <a:rPr lang="cs-CZ" dirty="0" err="1"/>
              <a:t>oulehla@fai.utb.cz</a:t>
            </a:r>
            <a:endParaRPr lang="cs-CZ" dirty="0"/>
          </a:p>
          <a:p>
            <a:endParaRPr lang="cs-CZ" dirty="0"/>
          </a:p>
          <a:p>
            <a:r>
              <a:rPr lang="cs-CZ" dirty="0"/>
              <a:t>Kancelář U51/511</a:t>
            </a:r>
          </a:p>
          <a:p>
            <a:endParaRPr lang="cs-CZ" dirty="0"/>
          </a:p>
        </p:txBody>
      </p:sp>
    </p:spTree>
    <p:extLst>
      <p:ext uri="{BB962C8B-B14F-4D97-AF65-F5344CB8AC3E}">
        <p14:creationId xmlns:p14="http://schemas.microsoft.com/office/powerpoint/2010/main" val="1193163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628650" y="738554"/>
            <a:ext cx="7886700" cy="5438409"/>
          </a:xfrm>
        </p:spPr>
        <p:txBody>
          <a:bodyPr>
            <a:normAutofit/>
          </a:bodyPr>
          <a:lstStyle/>
          <a:p>
            <a:pPr marL="0" indent="0">
              <a:buNone/>
            </a:pPr>
            <a:endParaRPr lang="cs-CZ" dirty="0"/>
          </a:p>
          <a:p>
            <a:pPr marL="0" indent="0">
              <a:buNone/>
            </a:pPr>
            <a:endParaRPr lang="cs-CZ" dirty="0"/>
          </a:p>
          <a:p>
            <a:pPr marL="0" indent="0">
              <a:buNone/>
            </a:pPr>
            <a:endParaRPr lang="cs-CZ" dirty="0"/>
          </a:p>
          <a:p>
            <a:pPr marL="0" indent="0" algn="ctr">
              <a:buNone/>
            </a:pPr>
            <a:endParaRPr lang="cs-CZ" dirty="0"/>
          </a:p>
          <a:p>
            <a:pPr marL="0" indent="0" algn="ctr">
              <a:buNone/>
            </a:pPr>
            <a:r>
              <a:rPr lang="cs-CZ" dirty="0"/>
              <a:t>Děkuji Vám za pozornost.</a:t>
            </a:r>
          </a:p>
          <a:p>
            <a:pPr marL="0" indent="0" algn="ctr">
              <a:buNone/>
            </a:pPr>
            <a:endParaRPr lang="cs-CZ" dirty="0"/>
          </a:p>
          <a:p>
            <a:pPr marL="0" indent="0" algn="ctr">
              <a:buNone/>
            </a:pPr>
            <a:r>
              <a:rPr lang="cs-CZ" dirty="0"/>
              <a:t>Máte nějaké otázky?</a:t>
            </a:r>
          </a:p>
        </p:txBody>
      </p:sp>
    </p:spTree>
    <p:extLst>
      <p:ext uri="{BB962C8B-B14F-4D97-AF65-F5344CB8AC3E}">
        <p14:creationId xmlns:p14="http://schemas.microsoft.com/office/powerpoint/2010/main" val="260191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0A0030-2167-1948-9451-89D1A010C7B1}"/>
              </a:ext>
            </a:extLst>
          </p:cNvPr>
          <p:cNvSpPr>
            <a:spLocks noGrp="1"/>
          </p:cNvSpPr>
          <p:nvPr>
            <p:ph type="title"/>
          </p:nvPr>
        </p:nvSpPr>
        <p:spPr>
          <a:xfrm>
            <a:off x="638810" y="195055"/>
            <a:ext cx="7448550" cy="956231"/>
          </a:xfrm>
        </p:spPr>
        <p:txBody>
          <a:bodyPr>
            <a:normAutofit/>
          </a:bodyPr>
          <a:lstStyle/>
          <a:p>
            <a:pPr algn="ctr"/>
            <a:r>
              <a:rPr lang="cs-CZ" sz="3500" dirty="0"/>
              <a:t>Online PHP Editory</a:t>
            </a:r>
          </a:p>
        </p:txBody>
      </p:sp>
      <p:pic>
        <p:nvPicPr>
          <p:cNvPr id="4" name="Obrázek 3">
            <a:extLst>
              <a:ext uri="{FF2B5EF4-FFF2-40B4-BE49-F238E27FC236}">
                <a16:creationId xmlns:a16="http://schemas.microsoft.com/office/drawing/2014/main" id="{C4DAA1AC-5D0D-3347-B279-D787CC72F7C6}"/>
              </a:ext>
            </a:extLst>
          </p:cNvPr>
          <p:cNvPicPr>
            <a:picLocks noChangeAspect="1"/>
          </p:cNvPicPr>
          <p:nvPr/>
        </p:nvPicPr>
        <p:blipFill>
          <a:blip r:embed="rId2"/>
          <a:stretch>
            <a:fillRect/>
          </a:stretch>
        </p:blipFill>
        <p:spPr>
          <a:xfrm>
            <a:off x="1656323" y="1479591"/>
            <a:ext cx="5831354" cy="5369745"/>
          </a:xfrm>
          <a:prstGeom prst="rect">
            <a:avLst/>
          </a:prstGeom>
        </p:spPr>
      </p:pic>
      <p:sp>
        <p:nvSpPr>
          <p:cNvPr id="7" name="Obdélník 6">
            <a:extLst>
              <a:ext uri="{FF2B5EF4-FFF2-40B4-BE49-F238E27FC236}">
                <a16:creationId xmlns:a16="http://schemas.microsoft.com/office/drawing/2014/main" id="{65A86250-893F-D045-B1C2-07DDFD0B6077}"/>
              </a:ext>
            </a:extLst>
          </p:cNvPr>
          <p:cNvSpPr/>
          <p:nvPr/>
        </p:nvSpPr>
        <p:spPr>
          <a:xfrm>
            <a:off x="1750742" y="2225290"/>
            <a:ext cx="1639229" cy="892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79B247F7-A052-4E4E-8A15-4F920698AFB4}"/>
              </a:ext>
            </a:extLst>
          </p:cNvPr>
          <p:cNvSpPr/>
          <p:nvPr/>
        </p:nvSpPr>
        <p:spPr>
          <a:xfrm>
            <a:off x="1656324" y="5783384"/>
            <a:ext cx="1589448" cy="401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CA8A2FA9-4E93-424F-8881-62F77D324071}"/>
              </a:ext>
            </a:extLst>
          </p:cNvPr>
          <p:cNvSpPr/>
          <p:nvPr/>
        </p:nvSpPr>
        <p:spPr>
          <a:xfrm>
            <a:off x="1656322" y="6277784"/>
            <a:ext cx="1589448" cy="5715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Obdélník 9">
            <a:extLst>
              <a:ext uri="{FF2B5EF4-FFF2-40B4-BE49-F238E27FC236}">
                <a16:creationId xmlns:a16="http://schemas.microsoft.com/office/drawing/2014/main" id="{B6D621F3-8AD6-6247-AB2D-E58ED735AA9F}"/>
              </a:ext>
            </a:extLst>
          </p:cNvPr>
          <p:cNvSpPr/>
          <p:nvPr/>
        </p:nvSpPr>
        <p:spPr>
          <a:xfrm>
            <a:off x="2931262" y="1110259"/>
            <a:ext cx="3281476" cy="369332"/>
          </a:xfrm>
          <a:prstGeom prst="rect">
            <a:avLst/>
          </a:prstGeom>
        </p:spPr>
        <p:txBody>
          <a:bodyPr wrap="none">
            <a:spAutoFit/>
          </a:bodyPr>
          <a:lstStyle/>
          <a:p>
            <a:r>
              <a:rPr lang="cs-CZ" dirty="0">
                <a:hlinkClick r:id="rId3"/>
              </a:rPr>
              <a:t>https://paiza.io/en/projects/new</a:t>
            </a:r>
            <a:endParaRPr lang="cs-CZ" dirty="0"/>
          </a:p>
        </p:txBody>
      </p:sp>
    </p:spTree>
    <p:extLst>
      <p:ext uri="{BB962C8B-B14F-4D97-AF65-F5344CB8AC3E}">
        <p14:creationId xmlns:p14="http://schemas.microsoft.com/office/powerpoint/2010/main" val="1935827900"/>
      </p:ext>
    </p:extLst>
  </p:cSld>
  <p:clrMapOvr>
    <a:masterClrMapping/>
  </p:clrMapOvr>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iv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4414</TotalTime>
  <Words>2268</Words>
  <Application>Microsoft Macintosh PowerPoint</Application>
  <PresentationFormat>Předvádění na obrazovce (4:3)</PresentationFormat>
  <Paragraphs>387</Paragraphs>
  <Slides>87</Slides>
  <Notes>0</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87</vt:i4>
      </vt:variant>
    </vt:vector>
  </HeadingPairs>
  <TitlesOfParts>
    <vt:vector size="91" baseType="lpstr">
      <vt:lpstr>Arial</vt:lpstr>
      <vt:lpstr>Calibri</vt:lpstr>
      <vt:lpstr>Calibri Light</vt:lpstr>
      <vt:lpstr>Motiv Office</vt:lpstr>
      <vt:lpstr>Technologie www   Cvičení 9 – A4TEW</vt:lpstr>
      <vt:lpstr>Úvod do PHP</vt:lpstr>
      <vt:lpstr>Jak PHP funguje?</vt:lpstr>
      <vt:lpstr>Jak PHP funguje?</vt:lpstr>
      <vt:lpstr>Jak PHP funguje?</vt:lpstr>
      <vt:lpstr>Jak PHP funguje?</vt:lpstr>
      <vt:lpstr>Prezentace aplikace PowerPoint</vt:lpstr>
      <vt:lpstr>Jak PHP funguje?</vt:lpstr>
      <vt:lpstr>Online PHP Editory</vt:lpstr>
      <vt:lpstr>Nástroje pro vývoj PHP: MAMP</vt:lpstr>
      <vt:lpstr>Nástroje pro vývoj PHP: MAMP</vt:lpstr>
      <vt:lpstr>Nástroje pro vývoj PHP: XAMPP a jeho alternativy</vt:lpstr>
      <vt:lpstr>Jak snadno vyvíjet PHP na macOS</vt:lpstr>
      <vt:lpstr>Jazyk PHP</vt:lpstr>
      <vt:lpstr>Jazyk PHP</vt:lpstr>
      <vt:lpstr>Prezentace aplikace PowerPoint</vt:lpstr>
      <vt:lpstr>Jazyk PHP</vt:lpstr>
      <vt:lpstr>Jazyk PHP</vt:lpstr>
      <vt:lpstr>Jazyk PHP</vt:lpstr>
      <vt:lpstr>VS Code PHP rozšíření</vt:lpstr>
      <vt:lpstr>VS Code PHP rozšíření</vt:lpstr>
      <vt:lpstr>Práce s MAMP - instalace</vt:lpstr>
      <vt:lpstr>Práce s MAMP - instalace</vt:lpstr>
      <vt:lpstr>Práce s MAMP - instalace</vt:lpstr>
      <vt:lpstr>Práce s MAMP - instalace</vt:lpstr>
      <vt:lpstr>Práce s MAMP - instalace</vt:lpstr>
      <vt:lpstr>Práce s MAMP - instalace</vt:lpstr>
      <vt:lpstr>Práce s MAMP - ukládání</vt:lpstr>
      <vt:lpstr>Práce s MAMP - ukládání</vt:lpstr>
      <vt:lpstr>Práce s MAMP - logování chyb</vt:lpstr>
      <vt:lpstr>Práce s MAMP- spouštění</vt:lpstr>
      <vt:lpstr>Práce s MAMP - spouštění serverů</vt:lpstr>
      <vt:lpstr>Práce s MAMP - spouštění serverů</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PHP/MySQL projekt</vt:lpstr>
      <vt:lpstr>Prezentace aplikace PowerPoint</vt:lpstr>
      <vt:lpstr>PHP/MySQL projekt</vt:lpstr>
      <vt:lpstr>Prezentace aplikace PowerPoint</vt:lpstr>
      <vt:lpstr>PHP/MySQL projekt</vt:lpstr>
      <vt:lpstr>Prezentace aplikace PowerPoint</vt:lpstr>
      <vt:lpstr>phpMyAdmin - nastavení logování</vt:lpstr>
      <vt:lpstr>PHP/MySQL projekt</vt:lpstr>
      <vt:lpstr>PHP/MySQL projekt</vt:lpstr>
      <vt:lpstr>PHP/MySQL projekt</vt:lpstr>
      <vt:lpstr>PHP/MySQL projekt</vt:lpstr>
      <vt:lpstr>PHP/MySQL projekt</vt:lpstr>
      <vt:lpstr>Prezentace aplikace PowerPoint</vt:lpstr>
      <vt:lpstr>classes/Database.class.php - Sigleton</vt:lpstr>
      <vt:lpstr>Prezentace aplikace PowerPoint</vt:lpstr>
      <vt:lpstr>Chyby při spojení s databází</vt:lpstr>
      <vt:lpstr>classes/ContactModel.class.php</vt:lpstr>
      <vt:lpstr>classes/ContactModel.class.php</vt:lpstr>
      <vt:lpstr>classes/ContactModel.class.php</vt:lpstr>
      <vt:lpstr>classes/ContactModel.class.php</vt:lpstr>
      <vt:lpstr>classes/ContactModel.class.php</vt:lpstr>
      <vt:lpstr>classes/ContactModel.class.php</vt:lpstr>
      <vt:lpstr>classes/ContactModel.class.php</vt:lpstr>
      <vt:lpstr>PHP/MySQL projekt - pokračování</vt:lpstr>
      <vt:lpstr>index.php includování php tříd</vt:lpstr>
      <vt:lpstr>Zobrazování řádků tabulky contact databáze contacts_ut11 v index.php</vt:lpstr>
      <vt:lpstr>Zobrazování řádků tabulky contact databáze contacts_ut11 v index.php</vt:lpstr>
      <vt:lpstr>Zobrazování řádků tabulky contact databáze contacts_ut11 v index.php</vt:lpstr>
      <vt:lpstr>PHP/MySQL projekt - pokračování</vt:lpstr>
      <vt:lpstr>PHP/MySQL projekt - pokračování</vt:lpstr>
      <vt:lpstr>Doplněk Bootstrap 4, Fontawesome</vt:lpstr>
      <vt:lpstr>PHP/MySQL projekt - pokračování</vt:lpstr>
      <vt:lpstr>PHP/MySQL projekt - pokračování</vt:lpstr>
      <vt:lpstr>PHP/MySQL projekt - pokračování</vt:lpstr>
      <vt:lpstr>Prezentace aplikace PowerPoint</vt:lpstr>
      <vt:lpstr>Prezentace aplikace PowerPoint</vt:lpstr>
      <vt:lpstr>Domácí příprava</vt:lpstr>
      <vt:lpstr>Kontakt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Milan OULEHLA</dc:creator>
  <cp:lastModifiedBy>Milan OULEHLA</cp:lastModifiedBy>
  <cp:revision>574</cp:revision>
  <dcterms:created xsi:type="dcterms:W3CDTF">2019-02-19T09:11:29Z</dcterms:created>
  <dcterms:modified xsi:type="dcterms:W3CDTF">2020-04-02T15:34:14Z</dcterms:modified>
</cp:coreProperties>
</file>